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Press Start 2P"/>
      <p:regular r:id="rId44"/>
    </p:embeddedFont>
    <p:embeddedFont>
      <p:font typeface="Fira Sans Condensed Medium"/>
      <p:regular r:id="rId45"/>
      <p:bold r:id="rId46"/>
      <p:italic r:id="rId47"/>
      <p:boldItalic r:id="rId48"/>
    </p:embeddedFont>
    <p:embeddedFont>
      <p:font typeface="Maven Pro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PressStart2P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FiraSansCondensedMedium-bold.fntdata"/><Relationship Id="rId45" Type="http://schemas.openxmlformats.org/officeDocument/2006/relationships/font" Target="fonts/FiraSans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CondensedMedium-boldItalic.fntdata"/><Relationship Id="rId47" Type="http://schemas.openxmlformats.org/officeDocument/2006/relationships/font" Target="fonts/FiraSansCondensedMedium-italic.fntdata"/><Relationship Id="rId49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ce710277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ce710277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732b585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732b585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ace710277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ace710277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e225b126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e225b126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ad10344254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ad1034425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e1d6ec0f9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e1d6ec0f9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ed1d3ee59_0_10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ed1d3ee59_0_10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6f1bce38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6f1bce38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d10344254_0_17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d10344254_0_17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ad1034425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ad1034425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d10344254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d10344254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ad1034425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ad1034425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e225b1269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e225b1269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d10344254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d10344254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ad10344254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ad10344254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e1d6ec0f9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e1d6ec0f9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e225b1269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e225b1269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ad10344254_0_17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ad10344254_0_17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e143d0932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e143d0932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e2472678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e2472678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a3364f6310_1_3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a3364f6310_1_3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e143d0932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e143d0932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ed1d3ee59_0_1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ed1d3ee59_0_1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e143d0932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e143d0932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ad10344254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ad10344254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ad10344254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ad1034425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1d6ec0f9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1d6ec0f9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3364f63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3364f63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ad94538a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ad94538a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ed1d3ee59_0_10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ed1d3ee59_0_10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1240350" y="1782600"/>
            <a:ext cx="68940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kokolight/MetacriticProject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lectronics.howstuffworks.com/video-game6.htm" TargetMode="External"/><Relationship Id="rId4" Type="http://schemas.openxmlformats.org/officeDocument/2006/relationships/hyperlink" Target="https://www.ign.com/articles/top-15-best-selling-video-game-consoles-of-all-time" TargetMode="External"/><Relationship Id="rId5" Type="http://schemas.openxmlformats.org/officeDocument/2006/relationships/hyperlink" Target="https://rawg.io/import" TargetMode="External"/><Relationship Id="rId6" Type="http://schemas.openxmlformats.org/officeDocument/2006/relationships/hyperlink" Target="https://www.metacritic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>
            <p:ph type="ctrTitle"/>
          </p:nvPr>
        </p:nvSpPr>
        <p:spPr>
          <a:xfrm>
            <a:off x="1894700" y="2532050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GAMES</a:t>
            </a:r>
            <a:endParaRPr/>
          </a:p>
        </p:txBody>
      </p:sp>
      <p:sp>
        <p:nvSpPr>
          <p:cNvPr id="960" name="Google Shape;960;p31"/>
          <p:cNvSpPr txBox="1"/>
          <p:nvPr>
            <p:ph idx="2" type="ctrTitle"/>
          </p:nvPr>
        </p:nvSpPr>
        <p:spPr>
          <a:xfrm>
            <a:off x="697025" y="596750"/>
            <a:ext cx="7558200" cy="18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0"/>
          <p:cNvSpPr txBox="1"/>
          <p:nvPr>
            <p:ph type="title"/>
          </p:nvPr>
        </p:nvSpPr>
        <p:spPr>
          <a:xfrm>
            <a:off x="2281650" y="170625"/>
            <a:ext cx="44718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ACQUISITION</a:t>
            </a:r>
            <a:br>
              <a:rPr lang="en"/>
            </a:br>
            <a:r>
              <a:rPr lang="en"/>
              <a:t>- </a:t>
            </a:r>
            <a:r>
              <a:rPr lang="en"/>
              <a:t>CRAWLING -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110" name="Google Shape;1110;p40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3184500" y="387842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3541541" y="3615949"/>
            <a:ext cx="63726" cy="21339"/>
          </a:xfrm>
          <a:custGeom>
            <a:rect b="b" l="l" r="r" t="t"/>
            <a:pathLst>
              <a:path extrusionOk="0" h="220" w="657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0"/>
          <p:cNvSpPr/>
          <p:nvPr/>
        </p:nvSpPr>
        <p:spPr>
          <a:xfrm>
            <a:off x="3555024" y="3652614"/>
            <a:ext cx="61786" cy="21339"/>
          </a:xfrm>
          <a:custGeom>
            <a:rect b="b" l="l" r="r" t="t"/>
            <a:pathLst>
              <a:path extrusionOk="0" h="220" w="637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0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0"/>
          <p:cNvSpPr/>
          <p:nvPr/>
        </p:nvSpPr>
        <p:spPr>
          <a:xfrm rot="-5400000">
            <a:off x="4797492" y="367107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0"/>
          <p:cNvSpPr txBox="1"/>
          <p:nvPr>
            <p:ph idx="1" type="subTitle"/>
          </p:nvPr>
        </p:nvSpPr>
        <p:spPr>
          <a:xfrm>
            <a:off x="1477800" y="3213900"/>
            <a:ext cx="6079500" cy="18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used BeautifulSoup library to scrape the relevant information (Name , Release Date , </a:t>
            </a:r>
            <a:r>
              <a:rPr lang="en" sz="1200"/>
              <a:t>Metascore</a:t>
            </a:r>
            <a:r>
              <a:rPr lang="en" sz="1200"/>
              <a:t> , User Score) from Metacritic website.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order to get each game extra information we had to perform GET method on each game.</a:t>
            </a:r>
            <a:br>
              <a:rPr lang="en" sz="1200"/>
            </a:br>
            <a:r>
              <a:rPr lang="en" sz="1200"/>
              <a:t>That process took very long time, so we decided to speed up the process and look for API for the additional information for each game (which was challenging by itself)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17" name="Google Shape;11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00" y="1134450"/>
            <a:ext cx="3676499" cy="16267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0000" fadeDir="5400012" kx="0" rotWithShape="0" algn="bl" stA="30000" stPos="0" sy="-100000" ky="0"/>
          </a:effectLst>
        </p:spPr>
      </p:pic>
      <p:pic>
        <p:nvPicPr>
          <p:cNvPr id="1118" name="Google Shape;11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99" y="1134735"/>
            <a:ext cx="3676500" cy="16261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2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1"/>
          <p:cNvSpPr txBox="1"/>
          <p:nvPr>
            <p:ph idx="3" type="subTitle"/>
          </p:nvPr>
        </p:nvSpPr>
        <p:spPr>
          <a:xfrm>
            <a:off x="80175" y="1553800"/>
            <a:ext cx="5502000" cy="3528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used a built-in API of RAWG, to get the additional information of each game.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took the information of over 10,000 games.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Getting the additional information was challenging because both sites defines the same game with different name.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order to solve this we found that every game had a feature called </a:t>
            </a:r>
            <a:r>
              <a:rPr lang="en" sz="1200" u="sng">
                <a:solidFill>
                  <a:schemeClr val="dk1"/>
                </a:solidFill>
              </a:rPr>
              <a:t>game slug*</a:t>
            </a:r>
            <a:r>
              <a:rPr lang="en" sz="1200"/>
              <a:t> and manipulated the API URL accordingly.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of the games had the same game slug, we had to give up on the games that had different </a:t>
            </a:r>
            <a:r>
              <a:rPr lang="en" sz="1200"/>
              <a:t>game slug </a:t>
            </a:r>
            <a:r>
              <a:rPr lang="en" sz="1200"/>
              <a:t>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*game slug</a:t>
            </a:r>
            <a:r>
              <a:rPr lang="en" sz="1200"/>
              <a:t> -  templated game name (nickname)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24" name="Google Shape;1124;p41"/>
          <p:cNvSpPr txBox="1"/>
          <p:nvPr>
            <p:ph type="title"/>
          </p:nvPr>
        </p:nvSpPr>
        <p:spPr>
          <a:xfrm>
            <a:off x="2280900" y="170625"/>
            <a:ext cx="4473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ACQUISITION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API -</a:t>
            </a:r>
            <a:endParaRPr sz="2200"/>
          </a:p>
        </p:txBody>
      </p:sp>
      <p:pic>
        <p:nvPicPr>
          <p:cNvPr id="1125" name="Google Shape;11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625" y="2340151"/>
            <a:ext cx="3242350" cy="2542625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3120000" dist="247650">
              <a:srgbClr val="000000">
                <a:alpha val="20000"/>
              </a:srgbClr>
            </a:outerShdw>
          </a:effectLst>
        </p:spPr>
      </p:pic>
      <p:sp>
        <p:nvSpPr>
          <p:cNvPr id="1126" name="Google Shape;1126;p41"/>
          <p:cNvSpPr txBox="1"/>
          <p:nvPr/>
        </p:nvSpPr>
        <p:spPr>
          <a:xfrm>
            <a:off x="5669625" y="1668650"/>
            <a:ext cx="3242400" cy="55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https://www.metacritic.com/game/pc/</a:t>
            </a:r>
            <a:r>
              <a:rPr lang="en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grand-theft-auto-v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https://rawg.io/games/</a:t>
            </a:r>
            <a:r>
              <a:rPr lang="en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grand-theft-auto-v</a:t>
            </a:r>
            <a:endParaRPr sz="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127" name="Google Shape;1127;p41"/>
          <p:cNvGrpSpPr/>
          <p:nvPr/>
        </p:nvGrpSpPr>
        <p:grpSpPr>
          <a:xfrm>
            <a:off x="4358535" y="4405803"/>
            <a:ext cx="426931" cy="392469"/>
            <a:chOff x="1190625" y="630375"/>
            <a:chExt cx="5219200" cy="4434675"/>
          </a:xfrm>
        </p:grpSpPr>
        <p:sp>
          <p:nvSpPr>
            <p:cNvPr id="1128" name="Google Shape;1128;p41"/>
            <p:cNvSpPr/>
            <p:nvPr/>
          </p:nvSpPr>
          <p:spPr>
            <a:xfrm>
              <a:off x="1190625" y="630375"/>
              <a:ext cx="5219200" cy="1474425"/>
            </a:xfrm>
            <a:custGeom>
              <a:rect b="b" l="l" r="r" t="t"/>
              <a:pathLst>
                <a:path extrusionOk="0" h="58977" w="208768">
                  <a:moveTo>
                    <a:pt x="29488" y="0"/>
                  </a:moveTo>
                  <a:lnTo>
                    <a:pt x="0" y="58977"/>
                  </a:lnTo>
                  <a:lnTo>
                    <a:pt x="208767" y="58977"/>
                  </a:lnTo>
                  <a:lnTo>
                    <a:pt x="179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3800200" y="630375"/>
              <a:ext cx="2609625" cy="1474425"/>
            </a:xfrm>
            <a:custGeom>
              <a:rect b="b" l="l" r="r" t="t"/>
              <a:pathLst>
                <a:path extrusionOk="0" h="58977" w="104385">
                  <a:moveTo>
                    <a:pt x="1" y="0"/>
                  </a:moveTo>
                  <a:lnTo>
                    <a:pt x="1" y="58977"/>
                  </a:lnTo>
                  <a:lnTo>
                    <a:pt x="104384" y="58977"/>
                  </a:lnTo>
                  <a:lnTo>
                    <a:pt x="74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1190625" y="2104775"/>
              <a:ext cx="5219200" cy="2960275"/>
            </a:xfrm>
            <a:custGeom>
              <a:rect b="b" l="l" r="r" t="t"/>
              <a:pathLst>
                <a:path extrusionOk="0" h="118411" w="208768">
                  <a:moveTo>
                    <a:pt x="0" y="1"/>
                  </a:moveTo>
                  <a:lnTo>
                    <a:pt x="104384" y="118411"/>
                  </a:lnTo>
                  <a:lnTo>
                    <a:pt x="208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3800200" y="2104775"/>
              <a:ext cx="2609625" cy="2960275"/>
            </a:xfrm>
            <a:custGeom>
              <a:rect b="b" l="l" r="r" t="t"/>
              <a:pathLst>
                <a:path extrusionOk="0" h="118411" w="104385">
                  <a:moveTo>
                    <a:pt x="1" y="1"/>
                  </a:moveTo>
                  <a:lnTo>
                    <a:pt x="1" y="118411"/>
                  </a:lnTo>
                  <a:lnTo>
                    <a:pt x="1043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2665850" y="2104775"/>
              <a:ext cx="2268725" cy="2960275"/>
            </a:xfrm>
            <a:custGeom>
              <a:rect b="b" l="l" r="r" t="t"/>
              <a:pathLst>
                <a:path extrusionOk="0" h="118411" w="90749">
                  <a:moveTo>
                    <a:pt x="0" y="1"/>
                  </a:moveTo>
                  <a:lnTo>
                    <a:pt x="45375" y="118411"/>
                  </a:lnTo>
                  <a:lnTo>
                    <a:pt x="907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800200" y="2104775"/>
              <a:ext cx="1134375" cy="2960275"/>
            </a:xfrm>
            <a:custGeom>
              <a:rect b="b" l="l" r="r" t="t"/>
              <a:pathLst>
                <a:path extrusionOk="0" h="118411" w="45375">
                  <a:moveTo>
                    <a:pt x="1" y="1"/>
                  </a:moveTo>
                  <a:lnTo>
                    <a:pt x="1" y="118411"/>
                  </a:lnTo>
                  <a:lnTo>
                    <a:pt x="453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1927825" y="630375"/>
              <a:ext cx="3744775" cy="1474425"/>
            </a:xfrm>
            <a:custGeom>
              <a:rect b="b" l="l" r="r" t="t"/>
              <a:pathLst>
                <a:path extrusionOk="0" h="58977" w="149791">
                  <a:moveTo>
                    <a:pt x="0" y="0"/>
                  </a:moveTo>
                  <a:lnTo>
                    <a:pt x="29521" y="58977"/>
                  </a:lnTo>
                  <a:lnTo>
                    <a:pt x="120270" y="58977"/>
                  </a:lnTo>
                  <a:lnTo>
                    <a:pt x="1497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800200" y="630375"/>
              <a:ext cx="1872400" cy="1474425"/>
            </a:xfrm>
            <a:custGeom>
              <a:rect b="b" l="l" r="r" t="t"/>
              <a:pathLst>
                <a:path extrusionOk="0" h="58977" w="74896">
                  <a:moveTo>
                    <a:pt x="1" y="0"/>
                  </a:moveTo>
                  <a:lnTo>
                    <a:pt x="1" y="58977"/>
                  </a:lnTo>
                  <a:lnTo>
                    <a:pt x="45375" y="58977"/>
                  </a:lnTo>
                  <a:lnTo>
                    <a:pt x="748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2665850" y="630375"/>
              <a:ext cx="2268725" cy="1474425"/>
            </a:xfrm>
            <a:custGeom>
              <a:rect b="b" l="l" r="r" t="t"/>
              <a:pathLst>
                <a:path extrusionOk="0" h="58977" w="90749">
                  <a:moveTo>
                    <a:pt x="45375" y="0"/>
                  </a:moveTo>
                  <a:lnTo>
                    <a:pt x="0" y="58977"/>
                  </a:lnTo>
                  <a:lnTo>
                    <a:pt x="90749" y="58977"/>
                  </a:lnTo>
                  <a:lnTo>
                    <a:pt x="45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800200" y="630375"/>
              <a:ext cx="1134375" cy="1474425"/>
            </a:xfrm>
            <a:custGeom>
              <a:rect b="b" l="l" r="r" t="t"/>
              <a:pathLst>
                <a:path extrusionOk="0" h="58977" w="45375">
                  <a:moveTo>
                    <a:pt x="1" y="0"/>
                  </a:moveTo>
                  <a:lnTo>
                    <a:pt x="1" y="58977"/>
                  </a:lnTo>
                  <a:lnTo>
                    <a:pt x="45375" y="589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2"/>
          <p:cNvSpPr txBox="1"/>
          <p:nvPr>
            <p:ph type="title"/>
          </p:nvPr>
        </p:nvSpPr>
        <p:spPr>
          <a:xfrm>
            <a:off x="2280900" y="170625"/>
            <a:ext cx="4473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DATA FRAME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143" name="Google Shape;11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25" y="692725"/>
            <a:ext cx="4952201" cy="28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950" y="692725"/>
            <a:ext cx="2960399" cy="28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42"/>
          <p:cNvSpPr/>
          <p:nvPr/>
        </p:nvSpPr>
        <p:spPr>
          <a:xfrm>
            <a:off x="5840675" y="1725875"/>
            <a:ext cx="2033100" cy="1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2"/>
          <p:cNvSpPr txBox="1"/>
          <p:nvPr/>
        </p:nvSpPr>
        <p:spPr>
          <a:xfrm>
            <a:off x="5602950" y="3587850"/>
            <a:ext cx="2960400" cy="55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can see half of ‘maturity_rating’ column were null values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sp>
        <p:nvSpPr>
          <p:cNvPr id="1152" name="Google Shape;1152;p43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3" name="Google Shape;11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505" y="470300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652" y="470300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211" y="470300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358" y="470300"/>
            <a:ext cx="575366" cy="5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43"/>
          <p:cNvSpPr txBox="1"/>
          <p:nvPr>
            <p:ph idx="4294967295" type="subTitle"/>
          </p:nvPr>
        </p:nvSpPr>
        <p:spPr>
          <a:xfrm>
            <a:off x="5718725" y="3474975"/>
            <a:ext cx="2586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Cleaning information and filtering data</a:t>
            </a:r>
            <a:endParaRPr/>
          </a:p>
        </p:txBody>
      </p:sp>
      <p:pic>
        <p:nvPicPr>
          <p:cNvPr id="1158" name="Google Shape;11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375" y="2021075"/>
            <a:ext cx="1551251" cy="15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4"/>
          <p:cNvSpPr txBox="1"/>
          <p:nvPr>
            <p:ph idx="5" type="subTitle"/>
          </p:nvPr>
        </p:nvSpPr>
        <p:spPr>
          <a:xfrm>
            <a:off x="1135850" y="2094050"/>
            <a:ext cx="4857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removed duplicate data by ‘game_name’, we wanted every game to have unique 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1164" name="Google Shape;1164;p44"/>
          <p:cNvSpPr txBox="1"/>
          <p:nvPr>
            <p:ph idx="8" type="title"/>
          </p:nvPr>
        </p:nvSpPr>
        <p:spPr>
          <a:xfrm>
            <a:off x="2519700" y="170625"/>
            <a:ext cx="3995700" cy="3663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1165" name="Google Shape;11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50" y="1216800"/>
            <a:ext cx="6279551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44"/>
          <p:cNvPicPr preferRelativeResize="0"/>
          <p:nvPr/>
        </p:nvPicPr>
        <p:blipFill rotWithShape="1">
          <a:blip r:embed="rId4">
            <a:alphaModFix/>
          </a:blip>
          <a:srcRect b="0" l="0" r="54268" t="0"/>
          <a:stretch/>
        </p:blipFill>
        <p:spPr>
          <a:xfrm>
            <a:off x="1135850" y="2701275"/>
            <a:ext cx="2871700" cy="10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44"/>
          <p:cNvSpPr txBox="1"/>
          <p:nvPr>
            <p:ph idx="5" type="subTitle"/>
          </p:nvPr>
        </p:nvSpPr>
        <p:spPr>
          <a:xfrm>
            <a:off x="1135850" y="3927025"/>
            <a:ext cx="4857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removed null values in ‘developer’ and ‘publisher’ columns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pic>
        <p:nvPicPr>
          <p:cNvPr id="1168" name="Google Shape;1168;p44"/>
          <p:cNvPicPr preferRelativeResize="0"/>
          <p:nvPr/>
        </p:nvPicPr>
        <p:blipFill rotWithShape="1">
          <a:blip r:embed="rId5">
            <a:alphaModFix/>
          </a:blip>
          <a:srcRect b="0" l="0" r="56497" t="0"/>
          <a:stretch/>
        </p:blipFill>
        <p:spPr>
          <a:xfrm>
            <a:off x="4699725" y="2686300"/>
            <a:ext cx="2715674" cy="10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44"/>
          <p:cNvSpPr/>
          <p:nvPr/>
        </p:nvSpPr>
        <p:spPr>
          <a:xfrm>
            <a:off x="7005875" y="2739950"/>
            <a:ext cx="385200" cy="100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4"/>
          <p:cNvSpPr/>
          <p:nvPr/>
        </p:nvSpPr>
        <p:spPr>
          <a:xfrm>
            <a:off x="2863075" y="2753525"/>
            <a:ext cx="385200" cy="100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5"/>
          <p:cNvSpPr txBox="1"/>
          <p:nvPr>
            <p:ph idx="1" type="subTitle"/>
          </p:nvPr>
        </p:nvSpPr>
        <p:spPr>
          <a:xfrm>
            <a:off x="618200" y="952550"/>
            <a:ext cx="2941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removed games that haven’t been released yet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6" name="Google Shape;1176;p45"/>
          <p:cNvGrpSpPr/>
          <p:nvPr/>
        </p:nvGrpSpPr>
        <p:grpSpPr>
          <a:xfrm rot="-2246697">
            <a:off x="7571031" y="3692734"/>
            <a:ext cx="966430" cy="1055793"/>
            <a:chOff x="1247700" y="238125"/>
            <a:chExt cx="5105025" cy="5219200"/>
          </a:xfrm>
        </p:grpSpPr>
        <p:sp>
          <p:nvSpPr>
            <p:cNvPr id="1177" name="Google Shape;1177;p45"/>
            <p:cNvSpPr/>
            <p:nvPr/>
          </p:nvSpPr>
          <p:spPr>
            <a:xfrm>
              <a:off x="3629775" y="238125"/>
              <a:ext cx="2722950" cy="1815300"/>
            </a:xfrm>
            <a:custGeom>
              <a:rect b="b" l="l" r="r" t="t"/>
              <a:pathLst>
                <a:path extrusionOk="0" h="72612" w="108918">
                  <a:moveTo>
                    <a:pt x="34055" y="0"/>
                  </a:moveTo>
                  <a:cubicBezTo>
                    <a:pt x="22899" y="0"/>
                    <a:pt x="12983" y="5350"/>
                    <a:pt x="6818" y="13700"/>
                  </a:cubicBezTo>
                  <a:cubicBezTo>
                    <a:pt x="2512" y="19376"/>
                    <a:pt x="0" y="26422"/>
                    <a:pt x="0" y="34023"/>
                  </a:cubicBezTo>
                  <a:lnTo>
                    <a:pt x="0" y="65794"/>
                  </a:lnTo>
                  <a:cubicBezTo>
                    <a:pt x="0" y="69578"/>
                    <a:pt x="3066" y="72612"/>
                    <a:pt x="6818" y="72612"/>
                  </a:cubicBezTo>
                  <a:cubicBezTo>
                    <a:pt x="10569" y="72612"/>
                    <a:pt x="13635" y="69578"/>
                    <a:pt x="13635" y="65794"/>
                  </a:cubicBezTo>
                  <a:lnTo>
                    <a:pt x="13635" y="34023"/>
                  </a:lnTo>
                  <a:cubicBezTo>
                    <a:pt x="13635" y="22769"/>
                    <a:pt x="22801" y="13602"/>
                    <a:pt x="34055" y="13602"/>
                  </a:cubicBezTo>
                  <a:lnTo>
                    <a:pt x="102133" y="13602"/>
                  </a:lnTo>
                  <a:cubicBezTo>
                    <a:pt x="105884" y="13602"/>
                    <a:pt x="108918" y="10569"/>
                    <a:pt x="108918" y="6818"/>
                  </a:cubicBezTo>
                  <a:cubicBezTo>
                    <a:pt x="108918" y="3034"/>
                    <a:pt x="105884" y="0"/>
                    <a:pt x="102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3800200" y="238125"/>
              <a:ext cx="2552525" cy="1815300"/>
            </a:xfrm>
            <a:custGeom>
              <a:rect b="b" l="l" r="r" t="t"/>
              <a:pathLst>
                <a:path extrusionOk="0" h="72612" w="102101">
                  <a:moveTo>
                    <a:pt x="27238" y="0"/>
                  </a:moveTo>
                  <a:cubicBezTo>
                    <a:pt x="16082" y="0"/>
                    <a:pt x="6166" y="5350"/>
                    <a:pt x="1" y="13700"/>
                  </a:cubicBezTo>
                  <a:lnTo>
                    <a:pt x="1" y="72612"/>
                  </a:lnTo>
                  <a:cubicBezTo>
                    <a:pt x="3752" y="72612"/>
                    <a:pt x="6818" y="69578"/>
                    <a:pt x="6818" y="65794"/>
                  </a:cubicBezTo>
                  <a:lnTo>
                    <a:pt x="6818" y="34023"/>
                  </a:lnTo>
                  <a:cubicBezTo>
                    <a:pt x="6818" y="22769"/>
                    <a:pt x="15984" y="13602"/>
                    <a:pt x="27238" y="13602"/>
                  </a:cubicBezTo>
                  <a:lnTo>
                    <a:pt x="95316" y="13602"/>
                  </a:lnTo>
                  <a:cubicBezTo>
                    <a:pt x="99067" y="13602"/>
                    <a:pt x="102101" y="10569"/>
                    <a:pt x="102101" y="6818"/>
                  </a:cubicBezTo>
                  <a:cubicBezTo>
                    <a:pt x="102101" y="3034"/>
                    <a:pt x="99067" y="0"/>
                    <a:pt x="95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1247700" y="1713350"/>
              <a:ext cx="5105025" cy="3743975"/>
            </a:xfrm>
            <a:custGeom>
              <a:rect b="b" l="l" r="r" t="t"/>
              <a:pathLst>
                <a:path extrusionOk="0" h="149759" w="204201">
                  <a:moveTo>
                    <a:pt x="47625" y="0"/>
                  </a:moveTo>
                  <a:lnTo>
                    <a:pt x="0" y="47658"/>
                  </a:lnTo>
                  <a:lnTo>
                    <a:pt x="0" y="113028"/>
                  </a:lnTo>
                  <a:cubicBezTo>
                    <a:pt x="0" y="133285"/>
                    <a:pt x="16473" y="149758"/>
                    <a:pt x="36698" y="149758"/>
                  </a:cubicBezTo>
                  <a:cubicBezTo>
                    <a:pt x="54182" y="149758"/>
                    <a:pt x="69318" y="137330"/>
                    <a:pt x="72743" y="120205"/>
                  </a:cubicBezTo>
                  <a:lnTo>
                    <a:pt x="77734" y="95283"/>
                  </a:lnTo>
                  <a:lnTo>
                    <a:pt x="126468" y="95283"/>
                  </a:lnTo>
                  <a:lnTo>
                    <a:pt x="131458" y="120205"/>
                  </a:lnTo>
                  <a:cubicBezTo>
                    <a:pt x="134884" y="137330"/>
                    <a:pt x="150019" y="149758"/>
                    <a:pt x="167503" y="149758"/>
                  </a:cubicBezTo>
                  <a:cubicBezTo>
                    <a:pt x="187728" y="149758"/>
                    <a:pt x="204201" y="133285"/>
                    <a:pt x="204201" y="113028"/>
                  </a:cubicBezTo>
                  <a:lnTo>
                    <a:pt x="204201" y="47658"/>
                  </a:lnTo>
                  <a:lnTo>
                    <a:pt x="156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3800200" y="1713350"/>
              <a:ext cx="2552525" cy="3743975"/>
            </a:xfrm>
            <a:custGeom>
              <a:rect b="b" l="l" r="r" t="t"/>
              <a:pathLst>
                <a:path extrusionOk="0" h="149759" w="102101">
                  <a:moveTo>
                    <a:pt x="1" y="0"/>
                  </a:moveTo>
                  <a:lnTo>
                    <a:pt x="1" y="95283"/>
                  </a:lnTo>
                  <a:lnTo>
                    <a:pt x="24368" y="95283"/>
                  </a:lnTo>
                  <a:lnTo>
                    <a:pt x="29358" y="120205"/>
                  </a:lnTo>
                  <a:cubicBezTo>
                    <a:pt x="32784" y="137330"/>
                    <a:pt x="47919" y="149758"/>
                    <a:pt x="65403" y="149758"/>
                  </a:cubicBezTo>
                  <a:cubicBezTo>
                    <a:pt x="85628" y="149758"/>
                    <a:pt x="102101" y="133285"/>
                    <a:pt x="102101" y="113028"/>
                  </a:cubicBezTo>
                  <a:lnTo>
                    <a:pt x="102101" y="47658"/>
                  </a:lnTo>
                  <a:lnTo>
                    <a:pt x="54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1247700" y="1713350"/>
              <a:ext cx="2382100" cy="2382075"/>
            </a:xfrm>
            <a:custGeom>
              <a:rect b="b" l="l" r="r" t="t"/>
              <a:pathLst>
                <a:path extrusionOk="0" h="95283" w="95284">
                  <a:moveTo>
                    <a:pt x="47625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25" y="95283"/>
                  </a:cubicBezTo>
                  <a:cubicBezTo>
                    <a:pt x="73950" y="95283"/>
                    <a:pt x="95283" y="73950"/>
                    <a:pt x="95283" y="47658"/>
                  </a:cubicBezTo>
                  <a:cubicBezTo>
                    <a:pt x="95283" y="21334"/>
                    <a:pt x="73950" y="0"/>
                    <a:pt x="47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1587750" y="2053400"/>
              <a:ext cx="1701975" cy="1701975"/>
            </a:xfrm>
            <a:custGeom>
              <a:rect b="b" l="l" r="r" t="t"/>
              <a:pathLst>
                <a:path extrusionOk="0" h="68079" w="68079">
                  <a:moveTo>
                    <a:pt x="34023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23" y="68078"/>
                  </a:cubicBezTo>
                  <a:cubicBezTo>
                    <a:pt x="52845" y="68078"/>
                    <a:pt x="68079" y="52845"/>
                    <a:pt x="68079" y="34056"/>
                  </a:cubicBezTo>
                  <a:cubicBezTo>
                    <a:pt x="68079" y="15234"/>
                    <a:pt x="52845" y="1"/>
                    <a:pt x="34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3970650" y="1713350"/>
              <a:ext cx="2382075" cy="2382075"/>
            </a:xfrm>
            <a:custGeom>
              <a:rect b="b" l="l" r="r" t="t"/>
              <a:pathLst>
                <a:path extrusionOk="0" h="95283" w="95283">
                  <a:moveTo>
                    <a:pt x="47658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58" y="95283"/>
                  </a:cubicBezTo>
                  <a:cubicBezTo>
                    <a:pt x="73949" y="95283"/>
                    <a:pt x="95283" y="73950"/>
                    <a:pt x="95283" y="47658"/>
                  </a:cubicBezTo>
                  <a:cubicBezTo>
                    <a:pt x="95283" y="21334"/>
                    <a:pt x="73949" y="0"/>
                    <a:pt x="47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4310700" y="2053400"/>
              <a:ext cx="1701975" cy="1701975"/>
            </a:xfrm>
            <a:custGeom>
              <a:rect b="b" l="l" r="r" t="t"/>
              <a:pathLst>
                <a:path extrusionOk="0" h="68079" w="68079">
                  <a:moveTo>
                    <a:pt x="34056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56" y="68078"/>
                  </a:cubicBezTo>
                  <a:cubicBezTo>
                    <a:pt x="52845" y="68078"/>
                    <a:pt x="68078" y="52845"/>
                    <a:pt x="68078" y="34056"/>
                  </a:cubicBezTo>
                  <a:cubicBezTo>
                    <a:pt x="68078" y="15234"/>
                    <a:pt x="52845" y="1"/>
                    <a:pt x="34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4991650" y="3074400"/>
              <a:ext cx="340075" cy="340900"/>
            </a:xfrm>
            <a:custGeom>
              <a:rect b="b" l="l" r="r" t="t"/>
              <a:pathLst>
                <a:path extrusionOk="0" h="13636" w="13603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70"/>
                    <a:pt x="3034" y="13636"/>
                    <a:pt x="6818" y="13636"/>
                  </a:cubicBezTo>
                  <a:cubicBezTo>
                    <a:pt x="10569" y="13636"/>
                    <a:pt x="13603" y="10570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4991650" y="2393475"/>
              <a:ext cx="340075" cy="340900"/>
            </a:xfrm>
            <a:custGeom>
              <a:rect b="b" l="l" r="r" t="t"/>
              <a:pathLst>
                <a:path extrusionOk="0" h="13636" w="13603">
                  <a:moveTo>
                    <a:pt x="6818" y="0"/>
                  </a:moveTo>
                  <a:cubicBezTo>
                    <a:pt x="3034" y="0"/>
                    <a:pt x="0" y="3067"/>
                    <a:pt x="0" y="6818"/>
                  </a:cubicBezTo>
                  <a:cubicBezTo>
                    <a:pt x="0" y="10569"/>
                    <a:pt x="3034" y="13635"/>
                    <a:pt x="6818" y="13635"/>
                  </a:cubicBezTo>
                  <a:cubicBezTo>
                    <a:pt x="10569" y="13635"/>
                    <a:pt x="13603" y="10569"/>
                    <a:pt x="13603" y="6818"/>
                  </a:cubicBezTo>
                  <a:cubicBezTo>
                    <a:pt x="13603" y="3067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5331700" y="273435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6818" y="0"/>
                  </a:moveTo>
                  <a:cubicBezTo>
                    <a:pt x="3067" y="0"/>
                    <a:pt x="1" y="3034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70" y="13603"/>
                    <a:pt x="13636" y="10569"/>
                    <a:pt x="13636" y="6818"/>
                  </a:cubicBezTo>
                  <a:cubicBezTo>
                    <a:pt x="13636" y="3034"/>
                    <a:pt x="10570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4650775" y="273435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cubicBezTo>
                    <a:pt x="0" y="10569"/>
                    <a:pt x="3066" y="13603"/>
                    <a:pt x="6818" y="13603"/>
                  </a:cubicBezTo>
                  <a:cubicBezTo>
                    <a:pt x="10569" y="13603"/>
                    <a:pt x="13635" y="10569"/>
                    <a:pt x="13635" y="6818"/>
                  </a:cubicBezTo>
                  <a:cubicBezTo>
                    <a:pt x="13635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1927825" y="2393475"/>
              <a:ext cx="1021850" cy="1021825"/>
            </a:xfrm>
            <a:custGeom>
              <a:rect b="b" l="l" r="r" t="t"/>
              <a:pathLst>
                <a:path extrusionOk="0" h="40873" w="40874">
                  <a:moveTo>
                    <a:pt x="20420" y="0"/>
                  </a:moveTo>
                  <a:cubicBezTo>
                    <a:pt x="16669" y="0"/>
                    <a:pt x="13635" y="3067"/>
                    <a:pt x="13635" y="6818"/>
                  </a:cubicBezTo>
                  <a:lnTo>
                    <a:pt x="13635" y="13635"/>
                  </a:lnTo>
                  <a:lnTo>
                    <a:pt x="6818" y="13635"/>
                  </a:lnTo>
                  <a:cubicBezTo>
                    <a:pt x="3067" y="13635"/>
                    <a:pt x="0" y="16669"/>
                    <a:pt x="0" y="20453"/>
                  </a:cubicBezTo>
                  <a:cubicBezTo>
                    <a:pt x="0" y="24204"/>
                    <a:pt x="3067" y="27238"/>
                    <a:pt x="6818" y="27238"/>
                  </a:cubicBezTo>
                  <a:lnTo>
                    <a:pt x="13635" y="27238"/>
                  </a:lnTo>
                  <a:lnTo>
                    <a:pt x="13635" y="34055"/>
                  </a:lnTo>
                  <a:cubicBezTo>
                    <a:pt x="13635" y="37807"/>
                    <a:pt x="16669" y="40873"/>
                    <a:pt x="20420" y="40873"/>
                  </a:cubicBezTo>
                  <a:cubicBezTo>
                    <a:pt x="24204" y="40873"/>
                    <a:pt x="27238" y="37807"/>
                    <a:pt x="27238" y="34055"/>
                  </a:cubicBezTo>
                  <a:lnTo>
                    <a:pt x="27238" y="27238"/>
                  </a:lnTo>
                  <a:lnTo>
                    <a:pt x="34055" y="27238"/>
                  </a:lnTo>
                  <a:cubicBezTo>
                    <a:pt x="37807" y="27238"/>
                    <a:pt x="40873" y="24204"/>
                    <a:pt x="40873" y="20453"/>
                  </a:cubicBezTo>
                  <a:cubicBezTo>
                    <a:pt x="40873" y="16669"/>
                    <a:pt x="37807" y="13635"/>
                    <a:pt x="34055" y="13635"/>
                  </a:cubicBezTo>
                  <a:lnTo>
                    <a:pt x="27238" y="13635"/>
                  </a:lnTo>
                  <a:lnTo>
                    <a:pt x="27238" y="6818"/>
                  </a:lnTo>
                  <a:cubicBezTo>
                    <a:pt x="27238" y="3067"/>
                    <a:pt x="24204" y="0"/>
                    <a:pt x="2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2608750" y="3415275"/>
              <a:ext cx="1021050" cy="1021050"/>
            </a:xfrm>
            <a:custGeom>
              <a:rect b="b" l="l" r="r" t="t"/>
              <a:pathLst>
                <a:path extrusionOk="0" h="40842" w="40842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cubicBezTo>
                    <a:pt x="31675" y="40841"/>
                    <a:pt x="40841" y="31675"/>
                    <a:pt x="40841" y="20421"/>
                  </a:cubicBezTo>
                  <a:cubicBezTo>
                    <a:pt x="40841" y="9167"/>
                    <a:pt x="31675" y="1"/>
                    <a:pt x="20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3970650" y="3415275"/>
              <a:ext cx="1021025" cy="1021050"/>
            </a:xfrm>
            <a:custGeom>
              <a:rect b="b" l="l" r="r" t="t"/>
              <a:pathLst>
                <a:path extrusionOk="0" h="40842" w="40841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cubicBezTo>
                    <a:pt x="31674" y="40841"/>
                    <a:pt x="40840" y="31675"/>
                    <a:pt x="40840" y="20421"/>
                  </a:cubicBezTo>
                  <a:cubicBezTo>
                    <a:pt x="40840" y="9167"/>
                    <a:pt x="31674" y="1"/>
                    <a:pt x="20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45"/>
          <p:cNvSpPr/>
          <p:nvPr/>
        </p:nvSpPr>
        <p:spPr>
          <a:xfrm>
            <a:off x="7318584" y="362458"/>
            <a:ext cx="700356" cy="700356"/>
          </a:xfrm>
          <a:custGeom>
            <a:rect b="b" l="l" r="r" t="t"/>
            <a:pathLst>
              <a:path extrusionOk="0" h="52967" w="52967">
                <a:moveTo>
                  <a:pt x="9841" y="0"/>
                </a:moveTo>
                <a:lnTo>
                  <a:pt x="0" y="9841"/>
                </a:lnTo>
                <a:lnTo>
                  <a:pt x="16594" y="26435"/>
                </a:lnTo>
                <a:lnTo>
                  <a:pt x="0" y="43030"/>
                </a:lnTo>
                <a:lnTo>
                  <a:pt x="9841" y="52967"/>
                </a:lnTo>
                <a:lnTo>
                  <a:pt x="26435" y="36373"/>
                </a:lnTo>
                <a:lnTo>
                  <a:pt x="43029" y="52967"/>
                </a:lnTo>
                <a:lnTo>
                  <a:pt x="52967" y="43030"/>
                </a:lnTo>
                <a:lnTo>
                  <a:pt x="36372" y="26435"/>
                </a:lnTo>
                <a:lnTo>
                  <a:pt x="52967" y="9841"/>
                </a:lnTo>
                <a:lnTo>
                  <a:pt x="43029" y="0"/>
                </a:lnTo>
                <a:lnTo>
                  <a:pt x="26435" y="16595"/>
                </a:lnTo>
                <a:lnTo>
                  <a:pt x="98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5"/>
          <p:cNvSpPr/>
          <p:nvPr/>
        </p:nvSpPr>
        <p:spPr>
          <a:xfrm>
            <a:off x="8016367" y="379039"/>
            <a:ext cx="876401" cy="654434"/>
          </a:xfrm>
          <a:custGeom>
            <a:rect b="b" l="l" r="r" t="t"/>
            <a:pathLst>
              <a:path extrusionOk="0" h="49494" w="66281">
                <a:moveTo>
                  <a:pt x="33092" y="25181"/>
                </a:moveTo>
                <a:lnTo>
                  <a:pt x="40039" y="35601"/>
                </a:lnTo>
                <a:lnTo>
                  <a:pt x="26146" y="35601"/>
                </a:lnTo>
                <a:lnTo>
                  <a:pt x="33092" y="25181"/>
                </a:lnTo>
                <a:close/>
                <a:moveTo>
                  <a:pt x="33092" y="1"/>
                </a:moveTo>
                <a:lnTo>
                  <a:pt x="1" y="49494"/>
                </a:lnTo>
                <a:lnTo>
                  <a:pt x="66281" y="49494"/>
                </a:lnTo>
                <a:lnTo>
                  <a:pt x="33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45"/>
          <p:cNvSpPr/>
          <p:nvPr/>
        </p:nvSpPr>
        <p:spPr>
          <a:xfrm>
            <a:off x="6374588" y="338420"/>
            <a:ext cx="864923" cy="740989"/>
          </a:xfrm>
          <a:custGeom>
            <a:rect b="b" l="l" r="r" t="t"/>
            <a:pathLst>
              <a:path extrusionOk="0" h="56040" w="65413">
                <a:moveTo>
                  <a:pt x="37434" y="13975"/>
                </a:moveTo>
                <a:cubicBezTo>
                  <a:pt x="45152" y="13975"/>
                  <a:pt x="51423" y="20246"/>
                  <a:pt x="51423" y="27964"/>
                </a:cubicBezTo>
                <a:cubicBezTo>
                  <a:pt x="51489" y="36469"/>
                  <a:pt x="44545" y="42090"/>
                  <a:pt x="37300" y="42090"/>
                </a:cubicBezTo>
                <a:cubicBezTo>
                  <a:pt x="33861" y="42090"/>
                  <a:pt x="30354" y="40824"/>
                  <a:pt x="27497" y="37998"/>
                </a:cubicBezTo>
                <a:cubicBezTo>
                  <a:pt x="18621" y="29122"/>
                  <a:pt x="24892" y="14071"/>
                  <a:pt x="37434" y="14071"/>
                </a:cubicBezTo>
                <a:lnTo>
                  <a:pt x="37434" y="13975"/>
                </a:lnTo>
                <a:close/>
                <a:moveTo>
                  <a:pt x="37201" y="1"/>
                </a:moveTo>
                <a:cubicBezTo>
                  <a:pt x="30310" y="1"/>
                  <a:pt x="23281" y="2561"/>
                  <a:pt x="17560" y="8282"/>
                </a:cubicBezTo>
                <a:cubicBezTo>
                  <a:pt x="1" y="25938"/>
                  <a:pt x="12447" y="56039"/>
                  <a:pt x="37434" y="56039"/>
                </a:cubicBezTo>
                <a:cubicBezTo>
                  <a:pt x="52871" y="56039"/>
                  <a:pt x="65413" y="43497"/>
                  <a:pt x="65413" y="27964"/>
                </a:cubicBezTo>
                <a:cubicBezTo>
                  <a:pt x="65348" y="11139"/>
                  <a:pt x="51574" y="1"/>
                  <a:pt x="37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5"/>
          <p:cNvSpPr/>
          <p:nvPr/>
        </p:nvSpPr>
        <p:spPr>
          <a:xfrm>
            <a:off x="6775145" y="245038"/>
            <a:ext cx="188817" cy="432468"/>
          </a:xfrm>
          <a:custGeom>
            <a:rect b="b" l="l" r="r" t="t"/>
            <a:pathLst>
              <a:path extrusionOk="0" h="32707" w="14280">
                <a:moveTo>
                  <a:pt x="1" y="0"/>
                </a:moveTo>
                <a:lnTo>
                  <a:pt x="1" y="32706"/>
                </a:lnTo>
                <a:lnTo>
                  <a:pt x="14280" y="32706"/>
                </a:lnTo>
                <a:lnTo>
                  <a:pt x="14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00" y="1603076"/>
            <a:ext cx="7798699" cy="24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45"/>
          <p:cNvSpPr txBox="1"/>
          <p:nvPr>
            <p:ph type="title"/>
          </p:nvPr>
        </p:nvSpPr>
        <p:spPr>
          <a:xfrm>
            <a:off x="2519700" y="170625"/>
            <a:ext cx="3995700" cy="3363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CLEANING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"/>
          <p:cNvSpPr/>
          <p:nvPr/>
        </p:nvSpPr>
        <p:spPr>
          <a:xfrm>
            <a:off x="7318584" y="362458"/>
            <a:ext cx="700356" cy="700356"/>
          </a:xfrm>
          <a:custGeom>
            <a:rect b="b" l="l" r="r" t="t"/>
            <a:pathLst>
              <a:path extrusionOk="0" h="52967" w="52967">
                <a:moveTo>
                  <a:pt x="9841" y="0"/>
                </a:moveTo>
                <a:lnTo>
                  <a:pt x="0" y="9841"/>
                </a:lnTo>
                <a:lnTo>
                  <a:pt x="16594" y="26435"/>
                </a:lnTo>
                <a:lnTo>
                  <a:pt x="0" y="43030"/>
                </a:lnTo>
                <a:lnTo>
                  <a:pt x="9841" y="52967"/>
                </a:lnTo>
                <a:lnTo>
                  <a:pt x="26435" y="36373"/>
                </a:lnTo>
                <a:lnTo>
                  <a:pt x="43029" y="52967"/>
                </a:lnTo>
                <a:lnTo>
                  <a:pt x="52967" y="43030"/>
                </a:lnTo>
                <a:lnTo>
                  <a:pt x="36372" y="26435"/>
                </a:lnTo>
                <a:lnTo>
                  <a:pt x="52967" y="9841"/>
                </a:lnTo>
                <a:lnTo>
                  <a:pt x="43029" y="0"/>
                </a:lnTo>
                <a:lnTo>
                  <a:pt x="26435" y="16595"/>
                </a:lnTo>
                <a:lnTo>
                  <a:pt x="98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6"/>
          <p:cNvSpPr/>
          <p:nvPr/>
        </p:nvSpPr>
        <p:spPr>
          <a:xfrm>
            <a:off x="8016367" y="379039"/>
            <a:ext cx="876401" cy="654434"/>
          </a:xfrm>
          <a:custGeom>
            <a:rect b="b" l="l" r="r" t="t"/>
            <a:pathLst>
              <a:path extrusionOk="0" h="49494" w="66281">
                <a:moveTo>
                  <a:pt x="33092" y="25181"/>
                </a:moveTo>
                <a:lnTo>
                  <a:pt x="40039" y="35601"/>
                </a:lnTo>
                <a:lnTo>
                  <a:pt x="26146" y="35601"/>
                </a:lnTo>
                <a:lnTo>
                  <a:pt x="33092" y="25181"/>
                </a:lnTo>
                <a:close/>
                <a:moveTo>
                  <a:pt x="33092" y="1"/>
                </a:moveTo>
                <a:lnTo>
                  <a:pt x="1" y="49494"/>
                </a:lnTo>
                <a:lnTo>
                  <a:pt x="66281" y="49494"/>
                </a:lnTo>
                <a:lnTo>
                  <a:pt x="33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6"/>
          <p:cNvSpPr/>
          <p:nvPr/>
        </p:nvSpPr>
        <p:spPr>
          <a:xfrm>
            <a:off x="6374588" y="338420"/>
            <a:ext cx="864923" cy="740989"/>
          </a:xfrm>
          <a:custGeom>
            <a:rect b="b" l="l" r="r" t="t"/>
            <a:pathLst>
              <a:path extrusionOk="0" h="56040" w="65413">
                <a:moveTo>
                  <a:pt x="37434" y="13975"/>
                </a:moveTo>
                <a:cubicBezTo>
                  <a:pt x="45152" y="13975"/>
                  <a:pt x="51423" y="20246"/>
                  <a:pt x="51423" y="27964"/>
                </a:cubicBezTo>
                <a:cubicBezTo>
                  <a:pt x="51489" y="36469"/>
                  <a:pt x="44545" y="42090"/>
                  <a:pt x="37300" y="42090"/>
                </a:cubicBezTo>
                <a:cubicBezTo>
                  <a:pt x="33861" y="42090"/>
                  <a:pt x="30354" y="40824"/>
                  <a:pt x="27497" y="37998"/>
                </a:cubicBezTo>
                <a:cubicBezTo>
                  <a:pt x="18621" y="29122"/>
                  <a:pt x="24892" y="14071"/>
                  <a:pt x="37434" y="14071"/>
                </a:cubicBezTo>
                <a:lnTo>
                  <a:pt x="37434" y="13975"/>
                </a:lnTo>
                <a:close/>
                <a:moveTo>
                  <a:pt x="37201" y="1"/>
                </a:moveTo>
                <a:cubicBezTo>
                  <a:pt x="30310" y="1"/>
                  <a:pt x="23281" y="2561"/>
                  <a:pt x="17560" y="8282"/>
                </a:cubicBezTo>
                <a:cubicBezTo>
                  <a:pt x="1" y="25938"/>
                  <a:pt x="12447" y="56039"/>
                  <a:pt x="37434" y="56039"/>
                </a:cubicBezTo>
                <a:cubicBezTo>
                  <a:pt x="52871" y="56039"/>
                  <a:pt x="65413" y="43497"/>
                  <a:pt x="65413" y="27964"/>
                </a:cubicBezTo>
                <a:cubicBezTo>
                  <a:pt x="65348" y="11139"/>
                  <a:pt x="51574" y="1"/>
                  <a:pt x="37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6"/>
          <p:cNvSpPr/>
          <p:nvPr/>
        </p:nvSpPr>
        <p:spPr>
          <a:xfrm>
            <a:off x="6775145" y="245038"/>
            <a:ext cx="188817" cy="432468"/>
          </a:xfrm>
          <a:custGeom>
            <a:rect b="b" l="l" r="r" t="t"/>
            <a:pathLst>
              <a:path extrusionOk="0" h="32707" w="14280">
                <a:moveTo>
                  <a:pt x="1" y="0"/>
                </a:moveTo>
                <a:lnTo>
                  <a:pt x="1" y="32706"/>
                </a:lnTo>
                <a:lnTo>
                  <a:pt x="14280" y="32706"/>
                </a:lnTo>
                <a:lnTo>
                  <a:pt x="14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6"/>
          <p:cNvSpPr txBox="1"/>
          <p:nvPr>
            <p:ph type="title"/>
          </p:nvPr>
        </p:nvSpPr>
        <p:spPr>
          <a:xfrm>
            <a:off x="2519700" y="170625"/>
            <a:ext cx="3995700" cy="366300"/>
          </a:xfrm>
          <a:prstGeom prst="rect">
            <a:avLst/>
          </a:prstGeom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CLEANING</a:t>
            </a:r>
            <a:endParaRPr sz="2000"/>
          </a:p>
        </p:txBody>
      </p:sp>
      <p:pic>
        <p:nvPicPr>
          <p:cNvPr id="1207" name="Google Shape;12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0" y="1247675"/>
            <a:ext cx="2324274" cy="246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625" y="1247683"/>
            <a:ext cx="4797524" cy="252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46"/>
          <p:cNvSpPr txBox="1"/>
          <p:nvPr/>
        </p:nvSpPr>
        <p:spPr>
          <a:xfrm>
            <a:off x="3113400" y="3992950"/>
            <a:ext cx="28083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At last this was our dataframe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7"/>
          <p:cNvSpPr txBox="1"/>
          <p:nvPr>
            <p:ph type="title"/>
          </p:nvPr>
        </p:nvSpPr>
        <p:spPr>
          <a:xfrm>
            <a:off x="1041113" y="2438425"/>
            <a:ext cx="1317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215" name="Google Shape;1215;p47"/>
          <p:cNvSpPr txBox="1"/>
          <p:nvPr>
            <p:ph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216" name="Google Shape;12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080" y="465425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27" y="465425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933" y="465425"/>
            <a:ext cx="575366" cy="5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7"/>
          <p:cNvSpPr txBox="1"/>
          <p:nvPr/>
        </p:nvSpPr>
        <p:spPr>
          <a:xfrm>
            <a:off x="706225" y="3088550"/>
            <a:ext cx="280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 of the data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220" name="Google Shape;1220;p47"/>
          <p:cNvGrpSpPr/>
          <p:nvPr/>
        </p:nvGrpSpPr>
        <p:grpSpPr>
          <a:xfrm>
            <a:off x="1083755" y="3643864"/>
            <a:ext cx="1274358" cy="1277578"/>
            <a:chOff x="-61783350" y="3743950"/>
            <a:chExt cx="316650" cy="317450"/>
          </a:xfrm>
        </p:grpSpPr>
        <p:sp>
          <p:nvSpPr>
            <p:cNvPr id="1221" name="Google Shape;1221;p47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47"/>
          <p:cNvGrpSpPr/>
          <p:nvPr/>
        </p:nvGrpSpPr>
        <p:grpSpPr>
          <a:xfrm>
            <a:off x="2445674" y="2418831"/>
            <a:ext cx="467904" cy="467943"/>
            <a:chOff x="3497300" y="3955025"/>
            <a:chExt cx="295375" cy="295400"/>
          </a:xfrm>
        </p:grpSpPr>
        <p:sp>
          <p:nvSpPr>
            <p:cNvPr id="1224" name="Google Shape;1224;p47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8"/>
          <p:cNvSpPr txBox="1"/>
          <p:nvPr>
            <p:ph type="title"/>
          </p:nvPr>
        </p:nvSpPr>
        <p:spPr>
          <a:xfrm>
            <a:off x="3985050" y="170625"/>
            <a:ext cx="11739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232" name="Google Shape;1232;p48"/>
          <p:cNvSpPr txBox="1"/>
          <p:nvPr/>
        </p:nvSpPr>
        <p:spPr>
          <a:xfrm>
            <a:off x="1086000" y="1093575"/>
            <a:ext cx="2951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Top 10 publisher by games amount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33" name="Google Shape;1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993" y="1509425"/>
            <a:ext cx="6281063" cy="16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48"/>
          <p:cNvSpPr txBox="1"/>
          <p:nvPr/>
        </p:nvSpPr>
        <p:spPr>
          <a:xfrm>
            <a:off x="1086000" y="3251875"/>
            <a:ext cx="663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Sony, Nintendo, SEGA, Square Enix, Capcom and Bandai Namco are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Japanese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publishers.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 we can infer that the gaming industry in Japan is very popular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first top 2 publishers are EA (Electronic Arts) and Microsoft Studious which are two of the biggest companies in the world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Only 1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european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representative which is Ubisoft from France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776063"/>
            <a:ext cx="7847352" cy="2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49"/>
          <p:cNvSpPr txBox="1"/>
          <p:nvPr/>
        </p:nvSpPr>
        <p:spPr>
          <a:xfrm>
            <a:off x="396873" y="369200"/>
            <a:ext cx="2757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Top years by games released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41" name="Google Shape;1241;p49"/>
          <p:cNvPicPr preferRelativeResize="0"/>
          <p:nvPr/>
        </p:nvPicPr>
        <p:blipFill rotWithShape="1">
          <a:blip r:embed="rId4">
            <a:alphaModFix/>
          </a:blip>
          <a:srcRect b="49423" l="28891" r="0" t="0"/>
          <a:stretch/>
        </p:blipFill>
        <p:spPr>
          <a:xfrm>
            <a:off x="903076" y="3419761"/>
            <a:ext cx="601687" cy="357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2" name="Google Shape;1242;p49"/>
          <p:cNvCxnSpPr>
            <a:endCxn id="1243" idx="0"/>
          </p:cNvCxnSpPr>
          <p:nvPr/>
        </p:nvCxnSpPr>
        <p:spPr>
          <a:xfrm flipH="1">
            <a:off x="1504700" y="2696194"/>
            <a:ext cx="2234700" cy="46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3" name="Google Shape;1243;p49"/>
          <p:cNvSpPr txBox="1"/>
          <p:nvPr/>
        </p:nvSpPr>
        <p:spPr>
          <a:xfrm>
            <a:off x="609500" y="3161494"/>
            <a:ext cx="1790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PS3 and Wii Consoles released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244" name="Google Shape;1244;p49"/>
          <p:cNvCxnSpPr/>
          <p:nvPr/>
        </p:nvCxnSpPr>
        <p:spPr>
          <a:xfrm flipH="1">
            <a:off x="4821733" y="2710724"/>
            <a:ext cx="1038300" cy="44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5" name="Google Shape;1245;p49"/>
          <p:cNvSpPr txBox="1"/>
          <p:nvPr/>
        </p:nvSpPr>
        <p:spPr>
          <a:xfrm>
            <a:off x="3773273" y="3896302"/>
            <a:ext cx="2076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PS4 and XBOX One Consoles release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246" name="Google Shape;1246;p49"/>
          <p:cNvCxnSpPr>
            <a:endCxn id="1247" idx="0"/>
          </p:cNvCxnSpPr>
          <p:nvPr/>
        </p:nvCxnSpPr>
        <p:spPr>
          <a:xfrm>
            <a:off x="7079134" y="2730247"/>
            <a:ext cx="1026900" cy="6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8" name="Google Shape;1248;p49"/>
          <p:cNvSpPr txBox="1"/>
          <p:nvPr/>
        </p:nvSpPr>
        <p:spPr>
          <a:xfrm>
            <a:off x="7321519" y="3923058"/>
            <a:ext cx="1569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nintendo switch release</a:t>
            </a:r>
            <a:endParaRPr sz="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49" name="Google Shape;12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118" y="3375709"/>
            <a:ext cx="601690" cy="56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885" y="3173024"/>
            <a:ext cx="1370496" cy="85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8385" y="3397747"/>
            <a:ext cx="795298" cy="525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1" name="Google Shape;1251;p49"/>
          <p:cNvCxnSpPr/>
          <p:nvPr/>
        </p:nvCxnSpPr>
        <p:spPr>
          <a:xfrm flipH="1" rot="10800000">
            <a:off x="3827150" y="1116350"/>
            <a:ext cx="1462500" cy="6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2" name="Google Shape;1252;p49"/>
          <p:cNvCxnSpPr/>
          <p:nvPr/>
        </p:nvCxnSpPr>
        <p:spPr>
          <a:xfrm flipH="1" rot="10800000">
            <a:off x="5868920" y="1150629"/>
            <a:ext cx="932100" cy="31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3" name="Google Shape;1253;p49"/>
          <p:cNvCxnSpPr/>
          <p:nvPr/>
        </p:nvCxnSpPr>
        <p:spPr>
          <a:xfrm flipH="1" rot="10800000">
            <a:off x="7049775" y="1067800"/>
            <a:ext cx="360900" cy="18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4" name="Google Shape;1254;p49"/>
          <p:cNvSpPr/>
          <p:nvPr/>
        </p:nvSpPr>
        <p:spPr>
          <a:xfrm>
            <a:off x="1706300" y="4024100"/>
            <a:ext cx="2033100" cy="1008300"/>
          </a:xfrm>
          <a:prstGeom prst="wedgeRoundRectCallout">
            <a:avLst>
              <a:gd fmla="val 31292" name="adj1"/>
              <a:gd fmla="val -73297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We can see that 1-3 years after a console release, there’s a big increase in game releases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55" name="Google Shape;1255;p49"/>
          <p:cNvSpPr txBox="1"/>
          <p:nvPr>
            <p:ph idx="4" type="title"/>
          </p:nvPr>
        </p:nvSpPr>
        <p:spPr>
          <a:xfrm>
            <a:off x="3906438" y="170625"/>
            <a:ext cx="1331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2"/>
          <p:cNvSpPr txBox="1"/>
          <p:nvPr>
            <p:ph type="title"/>
          </p:nvPr>
        </p:nvSpPr>
        <p:spPr>
          <a:xfrm>
            <a:off x="717450" y="55435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66" name="Google Shape;966;p32"/>
          <p:cNvSpPr txBox="1"/>
          <p:nvPr>
            <p:ph idx="2" type="subTitle"/>
          </p:nvPr>
        </p:nvSpPr>
        <p:spPr>
          <a:xfrm>
            <a:off x="2898600" y="22234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TOM</a:t>
            </a:r>
            <a:br>
              <a:rPr lang="en"/>
            </a:br>
            <a:r>
              <a:rPr lang="en"/>
              <a:t>SEGAL</a:t>
            </a:r>
            <a:endParaRPr/>
          </a:p>
        </p:txBody>
      </p:sp>
      <p:sp>
        <p:nvSpPr>
          <p:cNvPr id="967" name="Google Shape;967;p32"/>
          <p:cNvSpPr txBox="1"/>
          <p:nvPr>
            <p:ph idx="3" type="subTitle"/>
          </p:nvPr>
        </p:nvSpPr>
        <p:spPr>
          <a:xfrm>
            <a:off x="4571988" y="2237063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MATAN</a:t>
            </a:r>
            <a:br>
              <a:rPr lang="en"/>
            </a:br>
            <a:r>
              <a:rPr lang="en"/>
              <a:t>ALTER</a:t>
            </a:r>
            <a:endParaRPr/>
          </a:p>
        </p:txBody>
      </p:sp>
      <p:grpSp>
        <p:nvGrpSpPr>
          <p:cNvPr id="968" name="Google Shape;968;p32"/>
          <p:cNvGrpSpPr/>
          <p:nvPr/>
        </p:nvGrpSpPr>
        <p:grpSpPr>
          <a:xfrm>
            <a:off x="3462736" y="1231945"/>
            <a:ext cx="545151" cy="643005"/>
            <a:chOff x="1587750" y="238125"/>
            <a:chExt cx="4424925" cy="5219200"/>
          </a:xfrm>
        </p:grpSpPr>
        <p:sp>
          <p:nvSpPr>
            <p:cNvPr id="969" name="Google Shape;969;p32"/>
            <p:cNvSpPr/>
            <p:nvPr/>
          </p:nvSpPr>
          <p:spPr>
            <a:xfrm>
              <a:off x="5033225" y="2110500"/>
              <a:ext cx="979450" cy="1247725"/>
            </a:xfrm>
            <a:custGeom>
              <a:rect b="b" l="l" r="r" t="t"/>
              <a:pathLst>
                <a:path extrusionOk="0" h="49909" w="39178">
                  <a:moveTo>
                    <a:pt x="1" y="0"/>
                  </a:moveTo>
                  <a:lnTo>
                    <a:pt x="1" y="49909"/>
                  </a:lnTo>
                  <a:lnTo>
                    <a:pt x="18757" y="49909"/>
                  </a:lnTo>
                  <a:cubicBezTo>
                    <a:pt x="30044" y="49909"/>
                    <a:pt x="39177" y="40775"/>
                    <a:pt x="39177" y="29489"/>
                  </a:cubicBezTo>
                  <a:lnTo>
                    <a:pt x="39177" y="20420"/>
                  </a:lnTo>
                  <a:cubicBezTo>
                    <a:pt x="39177" y="9134"/>
                    <a:pt x="30044" y="0"/>
                    <a:pt x="18757" y="0"/>
                  </a:cubicBez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1587750" y="2110500"/>
              <a:ext cx="866100" cy="1247725"/>
            </a:xfrm>
            <a:custGeom>
              <a:rect b="b" l="l" r="r" t="t"/>
              <a:pathLst>
                <a:path extrusionOk="0" h="49909" w="34644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lnTo>
                    <a:pt x="1" y="29489"/>
                  </a:lnTo>
                  <a:cubicBezTo>
                    <a:pt x="1" y="40775"/>
                    <a:pt x="9134" y="49909"/>
                    <a:pt x="20421" y="49909"/>
                  </a:cubicBezTo>
                  <a:lnTo>
                    <a:pt x="34643" y="49909"/>
                  </a:lnTo>
                  <a:lnTo>
                    <a:pt x="34643" y="0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484600" y="490100"/>
              <a:ext cx="2017575" cy="3721125"/>
            </a:xfrm>
            <a:custGeom>
              <a:rect b="b" l="l" r="r" t="t"/>
              <a:pathLst>
                <a:path extrusionOk="0" h="148845" w="80703">
                  <a:moveTo>
                    <a:pt x="1" y="1"/>
                  </a:moveTo>
                  <a:lnTo>
                    <a:pt x="12625" y="148845"/>
                  </a:lnTo>
                  <a:lnTo>
                    <a:pt x="80702" y="114725"/>
                  </a:lnTo>
                  <a:lnTo>
                    <a:pt x="80702" y="57999"/>
                  </a:lnTo>
                  <a:cubicBezTo>
                    <a:pt x="80702" y="57999"/>
                    <a:pt x="77864" y="35719"/>
                    <a:pt x="72841" y="262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2098250" y="368600"/>
              <a:ext cx="1701975" cy="3842625"/>
            </a:xfrm>
            <a:custGeom>
              <a:rect b="b" l="l" r="r" t="t"/>
              <a:pathLst>
                <a:path extrusionOk="0" h="153705" w="68079">
                  <a:moveTo>
                    <a:pt x="41917" y="0"/>
                  </a:moveTo>
                  <a:cubicBezTo>
                    <a:pt x="17289" y="10243"/>
                    <a:pt x="1" y="34545"/>
                    <a:pt x="1" y="62859"/>
                  </a:cubicBezTo>
                  <a:lnTo>
                    <a:pt x="1" y="119585"/>
                  </a:lnTo>
                  <a:lnTo>
                    <a:pt x="68079" y="153705"/>
                  </a:lnTo>
                  <a:lnTo>
                    <a:pt x="68079" y="9395"/>
                  </a:lnTo>
                  <a:lnTo>
                    <a:pt x="41917" y="0"/>
                  </a:lnTo>
                  <a:close/>
                </a:path>
              </a:pathLst>
            </a:custGeom>
            <a:solidFill>
              <a:srgbClr val="F7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3345975" y="3076850"/>
              <a:ext cx="2156200" cy="2380475"/>
            </a:xfrm>
            <a:custGeom>
              <a:rect b="b" l="l" r="r" t="t"/>
              <a:pathLst>
                <a:path extrusionOk="0" h="95219" w="86248">
                  <a:moveTo>
                    <a:pt x="18170" y="1"/>
                  </a:moveTo>
                  <a:lnTo>
                    <a:pt x="0" y="47626"/>
                  </a:lnTo>
                  <a:lnTo>
                    <a:pt x="18170" y="95218"/>
                  </a:lnTo>
                  <a:cubicBezTo>
                    <a:pt x="55780" y="95218"/>
                    <a:pt x="86247" y="64751"/>
                    <a:pt x="86247" y="27140"/>
                  </a:cubicBezTo>
                  <a:lnTo>
                    <a:pt x="86247" y="11255"/>
                  </a:lnTo>
                  <a:lnTo>
                    <a:pt x="55682" y="11255"/>
                  </a:lnTo>
                  <a:cubicBezTo>
                    <a:pt x="44918" y="4143"/>
                    <a:pt x="32033" y="1"/>
                    <a:pt x="18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2098250" y="3076850"/>
              <a:ext cx="1701975" cy="2380475"/>
            </a:xfrm>
            <a:custGeom>
              <a:rect b="b" l="l" r="r" t="t"/>
              <a:pathLst>
                <a:path extrusionOk="0" h="95219" w="68079">
                  <a:moveTo>
                    <a:pt x="68079" y="1"/>
                  </a:moveTo>
                  <a:cubicBezTo>
                    <a:pt x="54215" y="1"/>
                    <a:pt x="41330" y="4143"/>
                    <a:pt x="30598" y="11255"/>
                  </a:cubicBezTo>
                  <a:lnTo>
                    <a:pt x="1" y="11255"/>
                  </a:lnTo>
                  <a:lnTo>
                    <a:pt x="1" y="27140"/>
                  </a:lnTo>
                  <a:cubicBezTo>
                    <a:pt x="1" y="64751"/>
                    <a:pt x="30468" y="95218"/>
                    <a:pt x="68079" y="95218"/>
                  </a:cubicBezTo>
                  <a:lnTo>
                    <a:pt x="680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3516400" y="1997150"/>
              <a:ext cx="567625" cy="340075"/>
            </a:xfrm>
            <a:custGeom>
              <a:rect b="b" l="l" r="r" t="t"/>
              <a:pathLst>
                <a:path extrusionOk="0" h="13603" w="22705">
                  <a:moveTo>
                    <a:pt x="1" y="0"/>
                  </a:moveTo>
                  <a:lnTo>
                    <a:pt x="1" y="13603"/>
                  </a:lnTo>
                  <a:lnTo>
                    <a:pt x="22704" y="13603"/>
                  </a:lnTo>
                  <a:lnTo>
                    <a:pt x="22704" y="0"/>
                  </a:ln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2892550" y="1656250"/>
              <a:ext cx="737250" cy="1021050"/>
            </a:xfrm>
            <a:custGeom>
              <a:rect b="b" l="l" r="r" t="t"/>
              <a:pathLst>
                <a:path extrusionOk="0" h="40842" w="29490">
                  <a:moveTo>
                    <a:pt x="9069" y="1"/>
                  </a:moveTo>
                  <a:lnTo>
                    <a:pt x="1" y="20421"/>
                  </a:lnTo>
                  <a:lnTo>
                    <a:pt x="9069" y="40841"/>
                  </a:lnTo>
                  <a:cubicBezTo>
                    <a:pt x="20323" y="40841"/>
                    <a:pt x="29489" y="31675"/>
                    <a:pt x="29489" y="20421"/>
                  </a:cubicBezTo>
                  <a:cubicBezTo>
                    <a:pt x="29489" y="9167"/>
                    <a:pt x="20323" y="1"/>
                    <a:pt x="9069" y="1"/>
                  </a:cubicBez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2608750" y="1656250"/>
              <a:ext cx="510525" cy="1021050"/>
            </a:xfrm>
            <a:custGeom>
              <a:rect b="b" l="l" r="r" t="t"/>
              <a:pathLst>
                <a:path extrusionOk="0" h="40842" w="20421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lnTo>
                    <a:pt x="20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4254425" y="1656250"/>
              <a:ext cx="737250" cy="1021050"/>
            </a:xfrm>
            <a:custGeom>
              <a:rect b="b" l="l" r="r" t="t"/>
              <a:pathLst>
                <a:path extrusionOk="0" h="40842" w="29490">
                  <a:moveTo>
                    <a:pt x="9069" y="1"/>
                  </a:moveTo>
                  <a:lnTo>
                    <a:pt x="1" y="20421"/>
                  </a:lnTo>
                  <a:lnTo>
                    <a:pt x="9069" y="40841"/>
                  </a:lnTo>
                  <a:cubicBezTo>
                    <a:pt x="20323" y="40841"/>
                    <a:pt x="29489" y="31675"/>
                    <a:pt x="29489" y="20421"/>
                  </a:cubicBezTo>
                  <a:cubicBezTo>
                    <a:pt x="29489" y="9167"/>
                    <a:pt x="20323" y="1"/>
                    <a:pt x="9069" y="1"/>
                  </a:cubicBezTo>
                  <a:close/>
                </a:path>
              </a:pathLst>
            </a:custGeom>
            <a:solidFill>
              <a:srgbClr val="FFB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3970650" y="1656250"/>
              <a:ext cx="510525" cy="1021050"/>
            </a:xfrm>
            <a:custGeom>
              <a:rect b="b" l="l" r="r" t="t"/>
              <a:pathLst>
                <a:path extrusionOk="0" h="40842" w="20421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lnTo>
                    <a:pt x="20420" y="1"/>
                  </a:ln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3686850" y="3587350"/>
              <a:ext cx="510525" cy="340900"/>
            </a:xfrm>
            <a:custGeom>
              <a:rect b="b" l="l" r="r" t="t"/>
              <a:pathLst>
                <a:path extrusionOk="0" h="13636" w="20421">
                  <a:moveTo>
                    <a:pt x="4535" y="1"/>
                  </a:moveTo>
                  <a:lnTo>
                    <a:pt x="0" y="6818"/>
                  </a:lnTo>
                  <a:lnTo>
                    <a:pt x="4535" y="13636"/>
                  </a:lnTo>
                  <a:lnTo>
                    <a:pt x="20420" y="13636"/>
                  </a:lnTo>
                  <a:lnTo>
                    <a:pt x="20420" y="1"/>
                  </a:ln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3403050" y="3587350"/>
              <a:ext cx="397175" cy="340900"/>
            </a:xfrm>
            <a:custGeom>
              <a:rect b="b" l="l" r="r" t="t"/>
              <a:pathLst>
                <a:path extrusionOk="0" h="13636" w="15887">
                  <a:moveTo>
                    <a:pt x="1" y="1"/>
                  </a:moveTo>
                  <a:lnTo>
                    <a:pt x="1" y="13636"/>
                  </a:lnTo>
                  <a:lnTo>
                    <a:pt x="15887" y="13636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3146175" y="238125"/>
              <a:ext cx="2159450" cy="907650"/>
            </a:xfrm>
            <a:custGeom>
              <a:rect b="b" l="l" r="r" t="t"/>
              <a:pathLst>
                <a:path extrusionOk="0" h="36306" w="86378">
                  <a:moveTo>
                    <a:pt x="26162" y="0"/>
                  </a:moveTo>
                  <a:cubicBezTo>
                    <a:pt x="16898" y="0"/>
                    <a:pt x="8058" y="1859"/>
                    <a:pt x="0" y="5219"/>
                  </a:cubicBezTo>
                  <a:cubicBezTo>
                    <a:pt x="10537" y="23780"/>
                    <a:pt x="30500" y="36306"/>
                    <a:pt x="53399" y="36306"/>
                  </a:cubicBezTo>
                  <a:lnTo>
                    <a:pt x="86378" y="36306"/>
                  </a:lnTo>
                  <a:cubicBezTo>
                    <a:pt x="74961" y="14712"/>
                    <a:pt x="52290" y="0"/>
                    <a:pt x="26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32"/>
          <p:cNvGrpSpPr/>
          <p:nvPr/>
        </p:nvGrpSpPr>
        <p:grpSpPr>
          <a:xfrm>
            <a:off x="5124608" y="1231962"/>
            <a:ext cx="568160" cy="670145"/>
            <a:chOff x="1587750" y="238125"/>
            <a:chExt cx="4424925" cy="5219200"/>
          </a:xfrm>
        </p:grpSpPr>
        <p:sp>
          <p:nvSpPr>
            <p:cNvPr id="984" name="Google Shape;984;p32"/>
            <p:cNvSpPr/>
            <p:nvPr/>
          </p:nvSpPr>
          <p:spPr>
            <a:xfrm>
              <a:off x="1587750" y="2621000"/>
              <a:ext cx="910950" cy="1021025"/>
            </a:xfrm>
            <a:custGeom>
              <a:rect b="b" l="l" r="r" t="t"/>
              <a:pathLst>
                <a:path extrusionOk="0" h="40841" w="36438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cubicBezTo>
                    <a:pt x="1" y="31707"/>
                    <a:pt x="9134" y="40840"/>
                    <a:pt x="20421" y="40840"/>
                  </a:cubicBezTo>
                  <a:cubicBezTo>
                    <a:pt x="21236" y="40840"/>
                    <a:pt x="36437" y="40710"/>
                    <a:pt x="36437" y="40710"/>
                  </a:cubicBezTo>
                  <a:lnTo>
                    <a:pt x="36437" y="0"/>
                  </a:ln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5101725" y="2621000"/>
              <a:ext cx="910950" cy="1021025"/>
            </a:xfrm>
            <a:custGeom>
              <a:rect b="b" l="l" r="r" t="t"/>
              <a:pathLst>
                <a:path extrusionOk="0" h="40841" w="36438">
                  <a:moveTo>
                    <a:pt x="1" y="0"/>
                  </a:moveTo>
                  <a:lnTo>
                    <a:pt x="1" y="40710"/>
                  </a:lnTo>
                  <a:cubicBezTo>
                    <a:pt x="1" y="40710"/>
                    <a:pt x="15202" y="40840"/>
                    <a:pt x="16017" y="40840"/>
                  </a:cubicBezTo>
                  <a:cubicBezTo>
                    <a:pt x="27304" y="40840"/>
                    <a:pt x="36437" y="31707"/>
                    <a:pt x="36437" y="20420"/>
                  </a:cubicBezTo>
                  <a:cubicBezTo>
                    <a:pt x="36437" y="9134"/>
                    <a:pt x="27304" y="0"/>
                    <a:pt x="16017" y="0"/>
                  </a:cubicBezTo>
                  <a:close/>
                </a:path>
              </a:pathLst>
            </a:custGeom>
            <a:solidFill>
              <a:srgbClr val="794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3460150" y="1140050"/>
              <a:ext cx="2042025" cy="2728675"/>
            </a:xfrm>
            <a:custGeom>
              <a:rect b="b" l="l" r="r" t="t"/>
              <a:pathLst>
                <a:path extrusionOk="0" h="109147" w="81681">
                  <a:moveTo>
                    <a:pt x="56628" y="1"/>
                  </a:moveTo>
                  <a:lnTo>
                    <a:pt x="0" y="16441"/>
                  </a:lnTo>
                  <a:lnTo>
                    <a:pt x="0" y="109147"/>
                  </a:lnTo>
                  <a:lnTo>
                    <a:pt x="81680" y="100078"/>
                  </a:lnTo>
                  <a:lnTo>
                    <a:pt x="81680" y="61815"/>
                  </a:lnTo>
                  <a:cubicBezTo>
                    <a:pt x="81680" y="40547"/>
                    <a:pt x="71927" y="12494"/>
                    <a:pt x="56628" y="1"/>
                  </a:cubicBez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2098250" y="1140050"/>
              <a:ext cx="1701975" cy="2842025"/>
            </a:xfrm>
            <a:custGeom>
              <a:rect b="b" l="l" r="r" t="t"/>
              <a:pathLst>
                <a:path extrusionOk="0" h="113681" w="68079">
                  <a:moveTo>
                    <a:pt x="25053" y="1"/>
                  </a:moveTo>
                  <a:cubicBezTo>
                    <a:pt x="9754" y="12494"/>
                    <a:pt x="1" y="40547"/>
                    <a:pt x="1" y="61815"/>
                  </a:cubicBezTo>
                  <a:lnTo>
                    <a:pt x="1" y="100078"/>
                  </a:lnTo>
                  <a:lnTo>
                    <a:pt x="68079" y="113681"/>
                  </a:lnTo>
                  <a:lnTo>
                    <a:pt x="68079" y="30043"/>
                  </a:lnTo>
                  <a:lnTo>
                    <a:pt x="25053" y="1"/>
                  </a:lnTo>
                  <a:close/>
                </a:path>
              </a:pathLst>
            </a:custGeom>
            <a:solidFill>
              <a:srgbClr val="A15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3460150" y="238125"/>
              <a:ext cx="2042025" cy="2447325"/>
            </a:xfrm>
            <a:custGeom>
              <a:rect b="b" l="l" r="r" t="t"/>
              <a:pathLst>
                <a:path extrusionOk="0" h="97893" w="81681">
                  <a:moveTo>
                    <a:pt x="13603" y="0"/>
                  </a:moveTo>
                  <a:lnTo>
                    <a:pt x="0" y="33077"/>
                  </a:lnTo>
                  <a:lnTo>
                    <a:pt x="13603" y="66120"/>
                  </a:lnTo>
                  <a:cubicBezTo>
                    <a:pt x="30369" y="66120"/>
                    <a:pt x="47592" y="57835"/>
                    <a:pt x="56628" y="45146"/>
                  </a:cubicBezTo>
                  <a:cubicBezTo>
                    <a:pt x="71927" y="57639"/>
                    <a:pt x="81680" y="76624"/>
                    <a:pt x="81680" y="97892"/>
                  </a:cubicBezTo>
                  <a:cubicBezTo>
                    <a:pt x="81680" y="97892"/>
                    <a:pt x="81680" y="47266"/>
                    <a:pt x="81680" y="40612"/>
                  </a:cubicBezTo>
                  <a:cubicBezTo>
                    <a:pt x="81680" y="35654"/>
                    <a:pt x="80049" y="30630"/>
                    <a:pt x="76722" y="26455"/>
                  </a:cubicBezTo>
                  <a:cubicBezTo>
                    <a:pt x="72318" y="20942"/>
                    <a:pt x="65860" y="18006"/>
                    <a:pt x="59303" y="17908"/>
                  </a:cubicBezTo>
                  <a:cubicBezTo>
                    <a:pt x="57150" y="13570"/>
                    <a:pt x="53562" y="9884"/>
                    <a:pt x="48865" y="7633"/>
                  </a:cubicBezTo>
                  <a:cubicBezTo>
                    <a:pt x="45687" y="6095"/>
                    <a:pt x="42335" y="5371"/>
                    <a:pt x="39039" y="5371"/>
                  </a:cubicBezTo>
                  <a:cubicBezTo>
                    <a:pt x="35973" y="5371"/>
                    <a:pt x="32956" y="5997"/>
                    <a:pt x="30173" y="7176"/>
                  </a:cubicBezTo>
                  <a:cubicBezTo>
                    <a:pt x="26031" y="2773"/>
                    <a:pt x="20127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2098250" y="238125"/>
              <a:ext cx="1701975" cy="2447325"/>
            </a:xfrm>
            <a:custGeom>
              <a:rect b="b" l="l" r="r" t="t"/>
              <a:pathLst>
                <a:path extrusionOk="0" h="97893" w="68079">
                  <a:moveTo>
                    <a:pt x="68079" y="0"/>
                  </a:moveTo>
                  <a:cubicBezTo>
                    <a:pt x="61555" y="0"/>
                    <a:pt x="55650" y="2773"/>
                    <a:pt x="51508" y="7176"/>
                  </a:cubicBezTo>
                  <a:cubicBezTo>
                    <a:pt x="48725" y="5997"/>
                    <a:pt x="45708" y="5371"/>
                    <a:pt x="42643" y="5371"/>
                  </a:cubicBezTo>
                  <a:cubicBezTo>
                    <a:pt x="39346" y="5371"/>
                    <a:pt x="35994" y="6095"/>
                    <a:pt x="32816" y="7633"/>
                  </a:cubicBezTo>
                  <a:cubicBezTo>
                    <a:pt x="28119" y="9884"/>
                    <a:pt x="24531" y="13570"/>
                    <a:pt x="22378" y="17908"/>
                  </a:cubicBezTo>
                  <a:cubicBezTo>
                    <a:pt x="15822" y="18006"/>
                    <a:pt x="9363" y="20942"/>
                    <a:pt x="4959" y="26455"/>
                  </a:cubicBezTo>
                  <a:cubicBezTo>
                    <a:pt x="1632" y="30630"/>
                    <a:pt x="1" y="35654"/>
                    <a:pt x="1" y="40612"/>
                  </a:cubicBezTo>
                  <a:cubicBezTo>
                    <a:pt x="1" y="47266"/>
                    <a:pt x="1" y="97892"/>
                    <a:pt x="1" y="97892"/>
                  </a:cubicBezTo>
                  <a:cubicBezTo>
                    <a:pt x="1" y="76624"/>
                    <a:pt x="9754" y="57639"/>
                    <a:pt x="25053" y="45146"/>
                  </a:cubicBezTo>
                  <a:cubicBezTo>
                    <a:pt x="34089" y="57835"/>
                    <a:pt x="51312" y="66120"/>
                    <a:pt x="68079" y="66120"/>
                  </a:cubicBezTo>
                  <a:lnTo>
                    <a:pt x="68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3460150" y="3642000"/>
              <a:ext cx="2042025" cy="1815325"/>
            </a:xfrm>
            <a:custGeom>
              <a:rect b="b" l="l" r="r" t="t"/>
              <a:pathLst>
                <a:path extrusionOk="0" h="72613" w="81681">
                  <a:moveTo>
                    <a:pt x="13603" y="0"/>
                  </a:moveTo>
                  <a:lnTo>
                    <a:pt x="0" y="36306"/>
                  </a:lnTo>
                  <a:lnTo>
                    <a:pt x="13603" y="72612"/>
                  </a:lnTo>
                  <a:cubicBezTo>
                    <a:pt x="51213" y="72612"/>
                    <a:pt x="81680" y="42145"/>
                    <a:pt x="81680" y="4534"/>
                  </a:cubicBezTo>
                  <a:lnTo>
                    <a:pt x="81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2098250" y="3642000"/>
              <a:ext cx="1701975" cy="1815325"/>
            </a:xfrm>
            <a:custGeom>
              <a:rect b="b" l="l" r="r" t="t"/>
              <a:pathLst>
                <a:path extrusionOk="0" h="72613" w="68079">
                  <a:moveTo>
                    <a:pt x="1" y="0"/>
                  </a:moveTo>
                  <a:lnTo>
                    <a:pt x="1" y="4534"/>
                  </a:lnTo>
                  <a:cubicBezTo>
                    <a:pt x="1" y="42145"/>
                    <a:pt x="30468" y="72612"/>
                    <a:pt x="68079" y="72612"/>
                  </a:cubicBezTo>
                  <a:lnTo>
                    <a:pt x="68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2665850" y="2621000"/>
              <a:ext cx="737225" cy="510525"/>
            </a:xfrm>
            <a:custGeom>
              <a:rect b="b" l="l" r="r" t="t"/>
              <a:pathLst>
                <a:path extrusionOk="0" h="20421" w="29489">
                  <a:moveTo>
                    <a:pt x="0" y="0"/>
                  </a:moveTo>
                  <a:lnTo>
                    <a:pt x="0" y="13603"/>
                  </a:lnTo>
                  <a:lnTo>
                    <a:pt x="15886" y="13603"/>
                  </a:lnTo>
                  <a:lnTo>
                    <a:pt x="15886" y="20420"/>
                  </a:lnTo>
                  <a:lnTo>
                    <a:pt x="29489" y="20420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331D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4197350" y="2621000"/>
              <a:ext cx="737225" cy="510525"/>
            </a:xfrm>
            <a:custGeom>
              <a:rect b="b" l="l" r="r" t="t"/>
              <a:pathLst>
                <a:path extrusionOk="0" h="20421" w="29489">
                  <a:moveTo>
                    <a:pt x="0" y="0"/>
                  </a:moveTo>
                  <a:lnTo>
                    <a:pt x="0" y="20420"/>
                  </a:lnTo>
                  <a:lnTo>
                    <a:pt x="13603" y="20420"/>
                  </a:lnTo>
                  <a:lnTo>
                    <a:pt x="13603" y="13603"/>
                  </a:lnTo>
                  <a:lnTo>
                    <a:pt x="29489" y="1360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3289700" y="3982050"/>
              <a:ext cx="623875" cy="510525"/>
            </a:xfrm>
            <a:custGeom>
              <a:rect b="b" l="l" r="r" t="t"/>
              <a:pathLst>
                <a:path extrusionOk="0" h="20421" w="24955">
                  <a:moveTo>
                    <a:pt x="1" y="1"/>
                  </a:moveTo>
                  <a:cubicBezTo>
                    <a:pt x="1" y="11287"/>
                    <a:pt x="9167" y="20421"/>
                    <a:pt x="20421" y="20421"/>
                  </a:cubicBezTo>
                  <a:lnTo>
                    <a:pt x="24955" y="13636"/>
                  </a:lnTo>
                  <a:lnTo>
                    <a:pt x="20421" y="6818"/>
                  </a:lnTo>
                  <a:cubicBezTo>
                    <a:pt x="16669" y="6818"/>
                    <a:pt x="13603" y="3752"/>
                    <a:pt x="13603" y="1"/>
                  </a:cubicBez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3800200" y="3982050"/>
              <a:ext cx="510525" cy="510525"/>
            </a:xfrm>
            <a:custGeom>
              <a:rect b="b" l="l" r="r" t="t"/>
              <a:pathLst>
                <a:path extrusionOk="0" h="20421" w="20421">
                  <a:moveTo>
                    <a:pt x="6818" y="1"/>
                  </a:moveTo>
                  <a:cubicBezTo>
                    <a:pt x="6818" y="3752"/>
                    <a:pt x="3752" y="6818"/>
                    <a:pt x="1" y="6818"/>
                  </a:cubicBezTo>
                  <a:lnTo>
                    <a:pt x="1" y="20421"/>
                  </a:lnTo>
                  <a:cubicBezTo>
                    <a:pt x="11254" y="20421"/>
                    <a:pt x="20421" y="11287"/>
                    <a:pt x="20421" y="1"/>
                  </a:cubicBezTo>
                  <a:close/>
                </a:path>
              </a:pathLst>
            </a:custGeom>
            <a:solidFill>
              <a:srgbClr val="794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32"/>
          <p:cNvSpPr txBox="1"/>
          <p:nvPr/>
        </p:nvSpPr>
        <p:spPr>
          <a:xfrm>
            <a:off x="4007875" y="4092200"/>
            <a:ext cx="234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97" name="Google Shape;9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375" y="3871575"/>
            <a:ext cx="1404390" cy="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0"/>
          <p:cNvSpPr txBox="1"/>
          <p:nvPr/>
        </p:nvSpPr>
        <p:spPr>
          <a:xfrm>
            <a:off x="550850" y="503925"/>
            <a:ext cx="2102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Distribution by genres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61" name="Google Shape;12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87" y="928650"/>
            <a:ext cx="3642874" cy="299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0"/>
          <p:cNvSpPr/>
          <p:nvPr/>
        </p:nvSpPr>
        <p:spPr>
          <a:xfrm>
            <a:off x="4167359" y="4422833"/>
            <a:ext cx="700356" cy="700356"/>
          </a:xfrm>
          <a:custGeom>
            <a:rect b="b" l="l" r="r" t="t"/>
            <a:pathLst>
              <a:path extrusionOk="0" h="52967" w="52967">
                <a:moveTo>
                  <a:pt x="9841" y="0"/>
                </a:moveTo>
                <a:lnTo>
                  <a:pt x="0" y="9841"/>
                </a:lnTo>
                <a:lnTo>
                  <a:pt x="16594" y="26435"/>
                </a:lnTo>
                <a:lnTo>
                  <a:pt x="0" y="43030"/>
                </a:lnTo>
                <a:lnTo>
                  <a:pt x="9841" y="52967"/>
                </a:lnTo>
                <a:lnTo>
                  <a:pt x="26435" y="36373"/>
                </a:lnTo>
                <a:lnTo>
                  <a:pt x="43029" y="52967"/>
                </a:lnTo>
                <a:lnTo>
                  <a:pt x="52967" y="43030"/>
                </a:lnTo>
                <a:lnTo>
                  <a:pt x="36372" y="26435"/>
                </a:lnTo>
                <a:lnTo>
                  <a:pt x="52967" y="9841"/>
                </a:lnTo>
                <a:lnTo>
                  <a:pt x="43029" y="0"/>
                </a:lnTo>
                <a:lnTo>
                  <a:pt x="26435" y="16595"/>
                </a:lnTo>
                <a:lnTo>
                  <a:pt x="98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0"/>
          <p:cNvSpPr/>
          <p:nvPr/>
        </p:nvSpPr>
        <p:spPr>
          <a:xfrm>
            <a:off x="8098342" y="4445789"/>
            <a:ext cx="876401" cy="654434"/>
          </a:xfrm>
          <a:custGeom>
            <a:rect b="b" l="l" r="r" t="t"/>
            <a:pathLst>
              <a:path extrusionOk="0" h="49494" w="66281">
                <a:moveTo>
                  <a:pt x="33092" y="25181"/>
                </a:moveTo>
                <a:lnTo>
                  <a:pt x="40039" y="35601"/>
                </a:lnTo>
                <a:lnTo>
                  <a:pt x="26146" y="35601"/>
                </a:lnTo>
                <a:lnTo>
                  <a:pt x="33092" y="25181"/>
                </a:lnTo>
                <a:close/>
                <a:moveTo>
                  <a:pt x="33092" y="1"/>
                </a:moveTo>
                <a:lnTo>
                  <a:pt x="1" y="49494"/>
                </a:lnTo>
                <a:lnTo>
                  <a:pt x="66281" y="49494"/>
                </a:lnTo>
                <a:lnTo>
                  <a:pt x="330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0"/>
          <p:cNvSpPr/>
          <p:nvPr/>
        </p:nvSpPr>
        <p:spPr>
          <a:xfrm>
            <a:off x="-12" y="4402520"/>
            <a:ext cx="864923" cy="740989"/>
          </a:xfrm>
          <a:custGeom>
            <a:rect b="b" l="l" r="r" t="t"/>
            <a:pathLst>
              <a:path extrusionOk="0" h="56040" w="65413">
                <a:moveTo>
                  <a:pt x="37434" y="13975"/>
                </a:moveTo>
                <a:cubicBezTo>
                  <a:pt x="45152" y="13975"/>
                  <a:pt x="51423" y="20246"/>
                  <a:pt x="51423" y="27964"/>
                </a:cubicBezTo>
                <a:cubicBezTo>
                  <a:pt x="51489" y="36469"/>
                  <a:pt x="44545" y="42090"/>
                  <a:pt x="37300" y="42090"/>
                </a:cubicBezTo>
                <a:cubicBezTo>
                  <a:pt x="33861" y="42090"/>
                  <a:pt x="30354" y="40824"/>
                  <a:pt x="27497" y="37998"/>
                </a:cubicBezTo>
                <a:cubicBezTo>
                  <a:pt x="18621" y="29122"/>
                  <a:pt x="24892" y="14071"/>
                  <a:pt x="37434" y="14071"/>
                </a:cubicBezTo>
                <a:lnTo>
                  <a:pt x="37434" y="13975"/>
                </a:lnTo>
                <a:close/>
                <a:moveTo>
                  <a:pt x="37201" y="1"/>
                </a:moveTo>
                <a:cubicBezTo>
                  <a:pt x="30310" y="1"/>
                  <a:pt x="23281" y="2561"/>
                  <a:pt x="17560" y="8282"/>
                </a:cubicBezTo>
                <a:cubicBezTo>
                  <a:pt x="1" y="25938"/>
                  <a:pt x="12447" y="56039"/>
                  <a:pt x="37434" y="56039"/>
                </a:cubicBezTo>
                <a:cubicBezTo>
                  <a:pt x="52871" y="56039"/>
                  <a:pt x="65413" y="43497"/>
                  <a:pt x="65413" y="27964"/>
                </a:cubicBezTo>
                <a:cubicBezTo>
                  <a:pt x="65348" y="11139"/>
                  <a:pt x="51574" y="1"/>
                  <a:pt x="37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50"/>
          <p:cNvSpPr/>
          <p:nvPr/>
        </p:nvSpPr>
        <p:spPr>
          <a:xfrm>
            <a:off x="400545" y="4309138"/>
            <a:ext cx="188817" cy="432468"/>
          </a:xfrm>
          <a:custGeom>
            <a:rect b="b" l="l" r="r" t="t"/>
            <a:pathLst>
              <a:path extrusionOk="0" h="32707" w="14280">
                <a:moveTo>
                  <a:pt x="1" y="0"/>
                </a:moveTo>
                <a:lnTo>
                  <a:pt x="1" y="32706"/>
                </a:lnTo>
                <a:lnTo>
                  <a:pt x="14280" y="32706"/>
                </a:lnTo>
                <a:lnTo>
                  <a:pt x="14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50"/>
          <p:cNvSpPr txBox="1"/>
          <p:nvPr/>
        </p:nvSpPr>
        <p:spPr>
          <a:xfrm>
            <a:off x="4592600" y="899625"/>
            <a:ext cx="37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 we can see the most release games are from the genres: action and adventure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7" name="Google Shape;1267;p50"/>
          <p:cNvSpPr txBox="1"/>
          <p:nvPr>
            <p:ph idx="4" type="title"/>
          </p:nvPr>
        </p:nvSpPr>
        <p:spPr>
          <a:xfrm>
            <a:off x="3906438" y="170625"/>
            <a:ext cx="13311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1"/>
          <p:cNvSpPr txBox="1"/>
          <p:nvPr>
            <p:ph type="title"/>
          </p:nvPr>
        </p:nvSpPr>
        <p:spPr>
          <a:xfrm>
            <a:off x="2849850" y="170625"/>
            <a:ext cx="34443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</a:t>
            </a:r>
            <a:endParaRPr/>
          </a:p>
        </p:txBody>
      </p:sp>
      <p:sp>
        <p:nvSpPr>
          <p:cNvPr id="1273" name="Google Shape;1273;p51"/>
          <p:cNvSpPr txBox="1"/>
          <p:nvPr>
            <p:ph idx="6" type="subTitle"/>
          </p:nvPr>
        </p:nvSpPr>
        <p:spPr>
          <a:xfrm>
            <a:off x="1625100" y="1138350"/>
            <a:ext cx="6342300" cy="1153800"/>
          </a:xfrm>
          <a:prstGeom prst="rect">
            <a:avLst/>
          </a:prstGeom>
          <a:ln cap="flat" cmpd="sng" w="9525">
            <a:solidFill>
              <a:srgbClr val="296D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understand whether a game will be successful or not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created our own success rating index.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index consists of three categories: 0 - low success , 1 - medium success , 2 - high success</a:t>
            </a:r>
            <a:endParaRPr/>
          </a:p>
        </p:txBody>
      </p:sp>
      <p:grpSp>
        <p:nvGrpSpPr>
          <p:cNvPr id="1274" name="Google Shape;1274;p51"/>
          <p:cNvGrpSpPr/>
          <p:nvPr/>
        </p:nvGrpSpPr>
        <p:grpSpPr>
          <a:xfrm>
            <a:off x="8046567" y="2292150"/>
            <a:ext cx="640396" cy="559213"/>
            <a:chOff x="1190625" y="630375"/>
            <a:chExt cx="5219200" cy="4434675"/>
          </a:xfrm>
        </p:grpSpPr>
        <p:sp>
          <p:nvSpPr>
            <p:cNvPr id="1275" name="Google Shape;1275;p51"/>
            <p:cNvSpPr/>
            <p:nvPr/>
          </p:nvSpPr>
          <p:spPr>
            <a:xfrm>
              <a:off x="1190625" y="630375"/>
              <a:ext cx="5219200" cy="1474425"/>
            </a:xfrm>
            <a:custGeom>
              <a:rect b="b" l="l" r="r" t="t"/>
              <a:pathLst>
                <a:path extrusionOk="0" h="58977" w="208768">
                  <a:moveTo>
                    <a:pt x="29488" y="0"/>
                  </a:moveTo>
                  <a:lnTo>
                    <a:pt x="0" y="58977"/>
                  </a:lnTo>
                  <a:lnTo>
                    <a:pt x="208767" y="58977"/>
                  </a:lnTo>
                  <a:lnTo>
                    <a:pt x="179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3800200" y="630375"/>
              <a:ext cx="2609625" cy="1474425"/>
            </a:xfrm>
            <a:custGeom>
              <a:rect b="b" l="l" r="r" t="t"/>
              <a:pathLst>
                <a:path extrusionOk="0" h="58977" w="104385">
                  <a:moveTo>
                    <a:pt x="1" y="0"/>
                  </a:moveTo>
                  <a:lnTo>
                    <a:pt x="1" y="58977"/>
                  </a:lnTo>
                  <a:lnTo>
                    <a:pt x="104384" y="58977"/>
                  </a:lnTo>
                  <a:lnTo>
                    <a:pt x="74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1190625" y="2104775"/>
              <a:ext cx="5219200" cy="2960275"/>
            </a:xfrm>
            <a:custGeom>
              <a:rect b="b" l="l" r="r" t="t"/>
              <a:pathLst>
                <a:path extrusionOk="0" h="118411" w="208768">
                  <a:moveTo>
                    <a:pt x="0" y="1"/>
                  </a:moveTo>
                  <a:lnTo>
                    <a:pt x="104384" y="118411"/>
                  </a:lnTo>
                  <a:lnTo>
                    <a:pt x="208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3800200" y="2104775"/>
              <a:ext cx="2609625" cy="2960275"/>
            </a:xfrm>
            <a:custGeom>
              <a:rect b="b" l="l" r="r" t="t"/>
              <a:pathLst>
                <a:path extrusionOk="0" h="118411" w="104385">
                  <a:moveTo>
                    <a:pt x="1" y="1"/>
                  </a:moveTo>
                  <a:lnTo>
                    <a:pt x="1" y="118411"/>
                  </a:lnTo>
                  <a:lnTo>
                    <a:pt x="1043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2665850" y="2104775"/>
              <a:ext cx="2268725" cy="2960275"/>
            </a:xfrm>
            <a:custGeom>
              <a:rect b="b" l="l" r="r" t="t"/>
              <a:pathLst>
                <a:path extrusionOk="0" h="118411" w="90749">
                  <a:moveTo>
                    <a:pt x="0" y="1"/>
                  </a:moveTo>
                  <a:lnTo>
                    <a:pt x="45375" y="118411"/>
                  </a:lnTo>
                  <a:lnTo>
                    <a:pt x="907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3800200" y="2104775"/>
              <a:ext cx="1134375" cy="2960275"/>
            </a:xfrm>
            <a:custGeom>
              <a:rect b="b" l="l" r="r" t="t"/>
              <a:pathLst>
                <a:path extrusionOk="0" h="118411" w="45375">
                  <a:moveTo>
                    <a:pt x="1" y="1"/>
                  </a:moveTo>
                  <a:lnTo>
                    <a:pt x="1" y="118411"/>
                  </a:lnTo>
                  <a:lnTo>
                    <a:pt x="453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1927825" y="630375"/>
              <a:ext cx="3744775" cy="1474425"/>
            </a:xfrm>
            <a:custGeom>
              <a:rect b="b" l="l" r="r" t="t"/>
              <a:pathLst>
                <a:path extrusionOk="0" h="58977" w="149791">
                  <a:moveTo>
                    <a:pt x="0" y="0"/>
                  </a:moveTo>
                  <a:lnTo>
                    <a:pt x="29521" y="58977"/>
                  </a:lnTo>
                  <a:lnTo>
                    <a:pt x="120270" y="58977"/>
                  </a:lnTo>
                  <a:lnTo>
                    <a:pt x="1497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3800200" y="630375"/>
              <a:ext cx="1872400" cy="1474425"/>
            </a:xfrm>
            <a:custGeom>
              <a:rect b="b" l="l" r="r" t="t"/>
              <a:pathLst>
                <a:path extrusionOk="0" h="58977" w="74896">
                  <a:moveTo>
                    <a:pt x="1" y="0"/>
                  </a:moveTo>
                  <a:lnTo>
                    <a:pt x="1" y="58977"/>
                  </a:lnTo>
                  <a:lnTo>
                    <a:pt x="45375" y="58977"/>
                  </a:lnTo>
                  <a:lnTo>
                    <a:pt x="748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2665850" y="630375"/>
              <a:ext cx="2268725" cy="1474425"/>
            </a:xfrm>
            <a:custGeom>
              <a:rect b="b" l="l" r="r" t="t"/>
              <a:pathLst>
                <a:path extrusionOk="0" h="58977" w="90749">
                  <a:moveTo>
                    <a:pt x="45375" y="0"/>
                  </a:moveTo>
                  <a:lnTo>
                    <a:pt x="0" y="58977"/>
                  </a:lnTo>
                  <a:lnTo>
                    <a:pt x="90749" y="58977"/>
                  </a:lnTo>
                  <a:lnTo>
                    <a:pt x="45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3800200" y="630375"/>
              <a:ext cx="1134375" cy="1474425"/>
            </a:xfrm>
            <a:custGeom>
              <a:rect b="b" l="l" r="r" t="t"/>
              <a:pathLst>
                <a:path extrusionOk="0" h="58977" w="45375">
                  <a:moveTo>
                    <a:pt x="1" y="0"/>
                  </a:moveTo>
                  <a:lnTo>
                    <a:pt x="1" y="58977"/>
                  </a:lnTo>
                  <a:lnTo>
                    <a:pt x="45375" y="589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51"/>
          <p:cNvGrpSpPr/>
          <p:nvPr/>
        </p:nvGrpSpPr>
        <p:grpSpPr>
          <a:xfrm>
            <a:off x="472974" y="2922410"/>
            <a:ext cx="587283" cy="559210"/>
            <a:chOff x="1173800" y="414250"/>
            <a:chExt cx="5252975" cy="4866925"/>
          </a:xfrm>
        </p:grpSpPr>
        <p:sp>
          <p:nvSpPr>
            <p:cNvPr id="1286" name="Google Shape;1286;p51"/>
            <p:cNvSpPr/>
            <p:nvPr/>
          </p:nvSpPr>
          <p:spPr>
            <a:xfrm>
              <a:off x="1173800" y="414250"/>
              <a:ext cx="5252975" cy="4055500"/>
            </a:xfrm>
            <a:custGeom>
              <a:rect b="b" l="l" r="r" t="t"/>
              <a:pathLst>
                <a:path extrusionOk="0" h="162220" w="210119">
                  <a:moveTo>
                    <a:pt x="105057" y="1"/>
                  </a:moveTo>
                  <a:cubicBezTo>
                    <a:pt x="102969" y="1"/>
                    <a:pt x="100881" y="882"/>
                    <a:pt x="99576" y="2545"/>
                  </a:cubicBezTo>
                  <a:cubicBezTo>
                    <a:pt x="82288" y="24759"/>
                    <a:pt x="80200" y="28250"/>
                    <a:pt x="72600" y="34154"/>
                  </a:cubicBezTo>
                  <a:cubicBezTo>
                    <a:pt x="69109" y="36894"/>
                    <a:pt x="69012" y="42081"/>
                    <a:pt x="72371" y="44951"/>
                  </a:cubicBezTo>
                  <a:cubicBezTo>
                    <a:pt x="75470" y="47593"/>
                    <a:pt x="77232" y="51442"/>
                    <a:pt x="77232" y="55520"/>
                  </a:cubicBezTo>
                  <a:cubicBezTo>
                    <a:pt x="77232" y="63186"/>
                    <a:pt x="70969" y="69449"/>
                    <a:pt x="63303" y="69449"/>
                  </a:cubicBezTo>
                  <a:cubicBezTo>
                    <a:pt x="55148" y="69449"/>
                    <a:pt x="48755" y="62435"/>
                    <a:pt x="49440" y="54280"/>
                  </a:cubicBezTo>
                  <a:cubicBezTo>
                    <a:pt x="49837" y="50088"/>
                    <a:pt x="46418" y="46700"/>
                    <a:pt x="42519" y="46700"/>
                  </a:cubicBezTo>
                  <a:cubicBezTo>
                    <a:pt x="42262" y="46700"/>
                    <a:pt x="42002" y="46715"/>
                    <a:pt x="41741" y="46745"/>
                  </a:cubicBezTo>
                  <a:cubicBezTo>
                    <a:pt x="39408" y="47009"/>
                    <a:pt x="37068" y="47141"/>
                    <a:pt x="34733" y="47141"/>
                  </a:cubicBezTo>
                  <a:cubicBezTo>
                    <a:pt x="26394" y="47141"/>
                    <a:pt x="18115" y="45466"/>
                    <a:pt x="10394" y="42178"/>
                  </a:cubicBezTo>
                  <a:cubicBezTo>
                    <a:pt x="9469" y="41786"/>
                    <a:pt x="8535" y="41606"/>
                    <a:pt x="7632" y="41606"/>
                  </a:cubicBezTo>
                  <a:cubicBezTo>
                    <a:pt x="3502" y="41606"/>
                    <a:pt x="1" y="45368"/>
                    <a:pt x="803" y="49811"/>
                  </a:cubicBezTo>
                  <a:lnTo>
                    <a:pt x="24061" y="162219"/>
                  </a:lnTo>
                  <a:lnTo>
                    <a:pt x="186052" y="162219"/>
                  </a:lnTo>
                  <a:lnTo>
                    <a:pt x="209342" y="49811"/>
                  </a:lnTo>
                  <a:cubicBezTo>
                    <a:pt x="210118" y="45368"/>
                    <a:pt x="206590" y="41606"/>
                    <a:pt x="202470" y="41606"/>
                  </a:cubicBezTo>
                  <a:cubicBezTo>
                    <a:pt x="201568" y="41606"/>
                    <a:pt x="200639" y="41786"/>
                    <a:pt x="199719" y="42178"/>
                  </a:cubicBezTo>
                  <a:cubicBezTo>
                    <a:pt x="191998" y="45466"/>
                    <a:pt x="183719" y="47141"/>
                    <a:pt x="175380" y="47141"/>
                  </a:cubicBezTo>
                  <a:cubicBezTo>
                    <a:pt x="173045" y="47141"/>
                    <a:pt x="170705" y="47009"/>
                    <a:pt x="168372" y="46745"/>
                  </a:cubicBezTo>
                  <a:cubicBezTo>
                    <a:pt x="168080" y="46707"/>
                    <a:pt x="167790" y="46689"/>
                    <a:pt x="167504" y="46689"/>
                  </a:cubicBezTo>
                  <a:cubicBezTo>
                    <a:pt x="163593" y="46689"/>
                    <a:pt x="160278" y="50116"/>
                    <a:pt x="160673" y="54280"/>
                  </a:cubicBezTo>
                  <a:cubicBezTo>
                    <a:pt x="161358" y="62435"/>
                    <a:pt x="154965" y="69449"/>
                    <a:pt x="146810" y="69449"/>
                  </a:cubicBezTo>
                  <a:cubicBezTo>
                    <a:pt x="139144" y="69449"/>
                    <a:pt x="132881" y="63186"/>
                    <a:pt x="132881" y="55520"/>
                  </a:cubicBezTo>
                  <a:cubicBezTo>
                    <a:pt x="132881" y="51442"/>
                    <a:pt x="134643" y="47593"/>
                    <a:pt x="137742" y="44951"/>
                  </a:cubicBezTo>
                  <a:cubicBezTo>
                    <a:pt x="141102" y="42081"/>
                    <a:pt x="141004" y="36894"/>
                    <a:pt x="137513" y="34154"/>
                  </a:cubicBezTo>
                  <a:cubicBezTo>
                    <a:pt x="129880" y="28217"/>
                    <a:pt x="127727" y="24694"/>
                    <a:pt x="110537" y="2545"/>
                  </a:cubicBezTo>
                  <a:cubicBezTo>
                    <a:pt x="109232" y="882"/>
                    <a:pt x="107144" y="1"/>
                    <a:pt x="105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3800200" y="414250"/>
              <a:ext cx="2626575" cy="4055500"/>
            </a:xfrm>
            <a:custGeom>
              <a:rect b="b" l="l" r="r" t="t"/>
              <a:pathLst>
                <a:path extrusionOk="0" h="162220" w="105063">
                  <a:moveTo>
                    <a:pt x="1" y="1"/>
                  </a:moveTo>
                  <a:lnTo>
                    <a:pt x="1" y="162219"/>
                  </a:lnTo>
                  <a:lnTo>
                    <a:pt x="80996" y="162219"/>
                  </a:lnTo>
                  <a:lnTo>
                    <a:pt x="104286" y="49811"/>
                  </a:lnTo>
                  <a:cubicBezTo>
                    <a:pt x="105062" y="45368"/>
                    <a:pt x="101534" y="41606"/>
                    <a:pt x="97414" y="41606"/>
                  </a:cubicBezTo>
                  <a:cubicBezTo>
                    <a:pt x="96512" y="41606"/>
                    <a:pt x="95583" y="41786"/>
                    <a:pt x="94663" y="42178"/>
                  </a:cubicBezTo>
                  <a:cubicBezTo>
                    <a:pt x="86942" y="45466"/>
                    <a:pt x="78663" y="47141"/>
                    <a:pt x="70324" y="47141"/>
                  </a:cubicBezTo>
                  <a:cubicBezTo>
                    <a:pt x="67989" y="47141"/>
                    <a:pt x="65649" y="47009"/>
                    <a:pt x="63316" y="46745"/>
                  </a:cubicBezTo>
                  <a:cubicBezTo>
                    <a:pt x="63024" y="46707"/>
                    <a:pt x="62734" y="46689"/>
                    <a:pt x="62448" y="46689"/>
                  </a:cubicBezTo>
                  <a:cubicBezTo>
                    <a:pt x="58537" y="46689"/>
                    <a:pt x="55222" y="50116"/>
                    <a:pt x="55617" y="54280"/>
                  </a:cubicBezTo>
                  <a:cubicBezTo>
                    <a:pt x="56302" y="62435"/>
                    <a:pt x="49909" y="69449"/>
                    <a:pt x="41754" y="69449"/>
                  </a:cubicBezTo>
                  <a:cubicBezTo>
                    <a:pt x="34088" y="69449"/>
                    <a:pt x="27825" y="63186"/>
                    <a:pt x="27825" y="55520"/>
                  </a:cubicBezTo>
                  <a:cubicBezTo>
                    <a:pt x="27825" y="51442"/>
                    <a:pt x="29587" y="47593"/>
                    <a:pt x="32686" y="44951"/>
                  </a:cubicBezTo>
                  <a:cubicBezTo>
                    <a:pt x="36046" y="42081"/>
                    <a:pt x="35948" y="36894"/>
                    <a:pt x="32457" y="34154"/>
                  </a:cubicBezTo>
                  <a:cubicBezTo>
                    <a:pt x="24824" y="28217"/>
                    <a:pt x="22671" y="24694"/>
                    <a:pt x="5481" y="2545"/>
                  </a:cubicBezTo>
                  <a:cubicBezTo>
                    <a:pt x="4176" y="882"/>
                    <a:pt x="208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3104575" y="2497850"/>
              <a:ext cx="1391275" cy="1392075"/>
            </a:xfrm>
            <a:custGeom>
              <a:rect b="b" l="l" r="r" t="t"/>
              <a:pathLst>
                <a:path extrusionOk="0" h="55683" w="55651">
                  <a:moveTo>
                    <a:pt x="27826" y="1"/>
                  </a:moveTo>
                  <a:cubicBezTo>
                    <a:pt x="12494" y="1"/>
                    <a:pt x="1" y="12494"/>
                    <a:pt x="1" y="27825"/>
                  </a:cubicBezTo>
                  <a:cubicBezTo>
                    <a:pt x="1" y="43189"/>
                    <a:pt x="12494" y="55683"/>
                    <a:pt x="27826" y="55683"/>
                  </a:cubicBezTo>
                  <a:cubicBezTo>
                    <a:pt x="43157" y="55683"/>
                    <a:pt x="55650" y="43189"/>
                    <a:pt x="55650" y="27825"/>
                  </a:cubicBezTo>
                  <a:cubicBezTo>
                    <a:pt x="55650" y="12494"/>
                    <a:pt x="43157" y="1"/>
                    <a:pt x="27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1191425" y="2846075"/>
              <a:ext cx="1043050" cy="1043850"/>
            </a:xfrm>
            <a:custGeom>
              <a:rect b="b" l="l" r="r" t="t"/>
              <a:pathLst>
                <a:path extrusionOk="0" h="41754" w="41722">
                  <a:moveTo>
                    <a:pt x="20877" y="0"/>
                  </a:moveTo>
                  <a:cubicBezTo>
                    <a:pt x="9363" y="0"/>
                    <a:pt x="1" y="9362"/>
                    <a:pt x="1" y="20877"/>
                  </a:cubicBezTo>
                  <a:cubicBezTo>
                    <a:pt x="1" y="32392"/>
                    <a:pt x="9363" y="41754"/>
                    <a:pt x="20877" y="41754"/>
                  </a:cubicBezTo>
                  <a:cubicBezTo>
                    <a:pt x="32360" y="41754"/>
                    <a:pt x="41721" y="32392"/>
                    <a:pt x="41721" y="20877"/>
                  </a:cubicBezTo>
                  <a:cubicBezTo>
                    <a:pt x="41721" y="9362"/>
                    <a:pt x="32360" y="0"/>
                    <a:pt x="20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5365950" y="2846075"/>
              <a:ext cx="1043050" cy="1043850"/>
            </a:xfrm>
            <a:custGeom>
              <a:rect b="b" l="l" r="r" t="t"/>
              <a:pathLst>
                <a:path extrusionOk="0" h="41754" w="41722">
                  <a:moveTo>
                    <a:pt x="20877" y="0"/>
                  </a:moveTo>
                  <a:cubicBezTo>
                    <a:pt x="9363" y="0"/>
                    <a:pt x="1" y="9362"/>
                    <a:pt x="1" y="20877"/>
                  </a:cubicBezTo>
                  <a:cubicBezTo>
                    <a:pt x="1" y="32392"/>
                    <a:pt x="9363" y="41754"/>
                    <a:pt x="20877" y="41754"/>
                  </a:cubicBezTo>
                  <a:cubicBezTo>
                    <a:pt x="32360" y="41754"/>
                    <a:pt x="41722" y="32392"/>
                    <a:pt x="41722" y="20877"/>
                  </a:cubicBezTo>
                  <a:cubicBezTo>
                    <a:pt x="41722" y="9362"/>
                    <a:pt x="32360" y="0"/>
                    <a:pt x="20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3800200" y="2497850"/>
              <a:ext cx="695650" cy="1392075"/>
            </a:xfrm>
            <a:custGeom>
              <a:rect b="b" l="l" r="r" t="t"/>
              <a:pathLst>
                <a:path extrusionOk="0" h="55683" w="27826">
                  <a:moveTo>
                    <a:pt x="1" y="1"/>
                  </a:moveTo>
                  <a:lnTo>
                    <a:pt x="1" y="55683"/>
                  </a:lnTo>
                  <a:cubicBezTo>
                    <a:pt x="15332" y="55683"/>
                    <a:pt x="27825" y="43189"/>
                    <a:pt x="27825" y="27825"/>
                  </a:cubicBezTo>
                  <a:cubicBezTo>
                    <a:pt x="27825" y="12494"/>
                    <a:pt x="1533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1538825" y="4237300"/>
              <a:ext cx="4522775" cy="1043875"/>
            </a:xfrm>
            <a:custGeom>
              <a:rect b="b" l="l" r="r" t="t"/>
              <a:pathLst>
                <a:path extrusionOk="0" h="41755" w="180911">
                  <a:moveTo>
                    <a:pt x="20877" y="1"/>
                  </a:moveTo>
                  <a:cubicBezTo>
                    <a:pt x="9363" y="1"/>
                    <a:pt x="1" y="9363"/>
                    <a:pt x="1" y="20878"/>
                  </a:cubicBezTo>
                  <a:cubicBezTo>
                    <a:pt x="1" y="32392"/>
                    <a:pt x="9363" y="41754"/>
                    <a:pt x="20877" y="41754"/>
                  </a:cubicBezTo>
                  <a:lnTo>
                    <a:pt x="160034" y="41754"/>
                  </a:lnTo>
                  <a:cubicBezTo>
                    <a:pt x="171549" y="41754"/>
                    <a:pt x="180910" y="32392"/>
                    <a:pt x="180910" y="20878"/>
                  </a:cubicBezTo>
                  <a:cubicBezTo>
                    <a:pt x="180910" y="9363"/>
                    <a:pt x="171549" y="1"/>
                    <a:pt x="160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3800200" y="4237300"/>
              <a:ext cx="2261400" cy="1043875"/>
            </a:xfrm>
            <a:custGeom>
              <a:rect b="b" l="l" r="r" t="t"/>
              <a:pathLst>
                <a:path extrusionOk="0" h="41755" w="90456">
                  <a:moveTo>
                    <a:pt x="1" y="1"/>
                  </a:moveTo>
                  <a:lnTo>
                    <a:pt x="1" y="41754"/>
                  </a:lnTo>
                  <a:lnTo>
                    <a:pt x="69579" y="41754"/>
                  </a:lnTo>
                  <a:cubicBezTo>
                    <a:pt x="81094" y="41754"/>
                    <a:pt x="90455" y="32392"/>
                    <a:pt x="90455" y="20878"/>
                  </a:cubicBezTo>
                  <a:cubicBezTo>
                    <a:pt x="90455" y="9363"/>
                    <a:pt x="81094" y="1"/>
                    <a:pt x="69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51"/>
          <p:cNvGrpSpPr/>
          <p:nvPr/>
        </p:nvGrpSpPr>
        <p:grpSpPr>
          <a:xfrm>
            <a:off x="446215" y="1096940"/>
            <a:ext cx="640796" cy="562760"/>
            <a:chOff x="1116400" y="554425"/>
            <a:chExt cx="5366800" cy="4586475"/>
          </a:xfrm>
        </p:grpSpPr>
        <p:sp>
          <p:nvSpPr>
            <p:cNvPr id="1295" name="Google Shape;1295;p51"/>
            <p:cNvSpPr/>
            <p:nvPr/>
          </p:nvSpPr>
          <p:spPr>
            <a:xfrm>
              <a:off x="1116400" y="554425"/>
              <a:ext cx="5366800" cy="4586475"/>
            </a:xfrm>
            <a:custGeom>
              <a:rect b="b" l="l" r="r" t="t"/>
              <a:pathLst>
                <a:path extrusionOk="0" h="183459" w="214672">
                  <a:moveTo>
                    <a:pt x="62264" y="1"/>
                  </a:moveTo>
                  <a:cubicBezTo>
                    <a:pt x="55904" y="1"/>
                    <a:pt x="49574" y="1040"/>
                    <a:pt x="43548" y="3169"/>
                  </a:cubicBezTo>
                  <a:cubicBezTo>
                    <a:pt x="23585" y="10215"/>
                    <a:pt x="9395" y="25318"/>
                    <a:pt x="4633" y="44661"/>
                  </a:cubicBezTo>
                  <a:cubicBezTo>
                    <a:pt x="1" y="63450"/>
                    <a:pt x="5089" y="83185"/>
                    <a:pt x="18431" y="97538"/>
                  </a:cubicBezTo>
                  <a:lnTo>
                    <a:pt x="102525" y="181469"/>
                  </a:lnTo>
                  <a:cubicBezTo>
                    <a:pt x="103862" y="182774"/>
                    <a:pt x="105591" y="183459"/>
                    <a:pt x="107353" y="183459"/>
                  </a:cubicBezTo>
                  <a:cubicBezTo>
                    <a:pt x="109081" y="183459"/>
                    <a:pt x="110810" y="182774"/>
                    <a:pt x="112115" y="181469"/>
                  </a:cubicBezTo>
                  <a:lnTo>
                    <a:pt x="196209" y="97571"/>
                  </a:lnTo>
                  <a:lnTo>
                    <a:pt x="196437" y="97342"/>
                  </a:lnTo>
                  <a:cubicBezTo>
                    <a:pt x="209616" y="83153"/>
                    <a:pt x="214672" y="63450"/>
                    <a:pt x="210073" y="44661"/>
                  </a:cubicBezTo>
                  <a:cubicBezTo>
                    <a:pt x="205277" y="25318"/>
                    <a:pt x="191088" y="10215"/>
                    <a:pt x="171157" y="3169"/>
                  </a:cubicBezTo>
                  <a:cubicBezTo>
                    <a:pt x="165143" y="1064"/>
                    <a:pt x="158903" y="33"/>
                    <a:pt x="152658" y="33"/>
                  </a:cubicBezTo>
                  <a:cubicBezTo>
                    <a:pt x="139157" y="33"/>
                    <a:pt x="125631" y="4852"/>
                    <a:pt x="114301" y="14064"/>
                  </a:cubicBezTo>
                  <a:lnTo>
                    <a:pt x="107842" y="19511"/>
                  </a:lnTo>
                  <a:lnTo>
                    <a:pt x="107353" y="19120"/>
                  </a:lnTo>
                  <a:lnTo>
                    <a:pt x="101057" y="13966"/>
                  </a:lnTo>
                  <a:cubicBezTo>
                    <a:pt x="89826" y="4829"/>
                    <a:pt x="75976" y="1"/>
                    <a:pt x="62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1750050" y="1266650"/>
              <a:ext cx="928875" cy="1292625"/>
            </a:xfrm>
            <a:custGeom>
              <a:rect b="b" l="l" r="r" t="t"/>
              <a:pathLst>
                <a:path extrusionOk="0" h="51705" w="37155">
                  <a:moveTo>
                    <a:pt x="29461" y="0"/>
                  </a:moveTo>
                  <a:cubicBezTo>
                    <a:pt x="28713" y="0"/>
                    <a:pt x="27952" y="124"/>
                    <a:pt x="27205" y="384"/>
                  </a:cubicBezTo>
                  <a:cubicBezTo>
                    <a:pt x="1729" y="9355"/>
                    <a:pt x="0" y="36429"/>
                    <a:pt x="12070" y="49510"/>
                  </a:cubicBezTo>
                  <a:cubicBezTo>
                    <a:pt x="13408" y="50968"/>
                    <a:pt x="15234" y="51705"/>
                    <a:pt x="17068" y="51705"/>
                  </a:cubicBezTo>
                  <a:cubicBezTo>
                    <a:pt x="18720" y="51705"/>
                    <a:pt x="20378" y="51107"/>
                    <a:pt x="21692" y="49901"/>
                  </a:cubicBezTo>
                  <a:cubicBezTo>
                    <a:pt x="24465" y="47357"/>
                    <a:pt x="24628" y="43051"/>
                    <a:pt x="22084" y="40278"/>
                  </a:cubicBezTo>
                  <a:cubicBezTo>
                    <a:pt x="16571" y="34309"/>
                    <a:pt x="15593" y="18912"/>
                    <a:pt x="31739" y="13236"/>
                  </a:cubicBezTo>
                  <a:cubicBezTo>
                    <a:pt x="35295" y="11997"/>
                    <a:pt x="37154" y="8082"/>
                    <a:pt x="35882" y="4559"/>
                  </a:cubicBezTo>
                  <a:cubicBezTo>
                    <a:pt x="34903" y="1750"/>
                    <a:pt x="32274" y="0"/>
                    <a:pt x="29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3800200" y="555225"/>
              <a:ext cx="2683000" cy="4585675"/>
            </a:xfrm>
            <a:custGeom>
              <a:rect b="b" l="l" r="r" t="t"/>
              <a:pathLst>
                <a:path extrusionOk="0" h="183427" w="107320">
                  <a:moveTo>
                    <a:pt x="45306" y="1"/>
                  </a:moveTo>
                  <a:cubicBezTo>
                    <a:pt x="31805" y="1"/>
                    <a:pt x="18279" y="4820"/>
                    <a:pt x="6949" y="14032"/>
                  </a:cubicBezTo>
                  <a:lnTo>
                    <a:pt x="490" y="19479"/>
                  </a:lnTo>
                  <a:lnTo>
                    <a:pt x="1" y="19088"/>
                  </a:lnTo>
                  <a:lnTo>
                    <a:pt x="1" y="183427"/>
                  </a:lnTo>
                  <a:cubicBezTo>
                    <a:pt x="1729" y="183427"/>
                    <a:pt x="3458" y="182742"/>
                    <a:pt x="4763" y="181437"/>
                  </a:cubicBezTo>
                  <a:lnTo>
                    <a:pt x="88857" y="97539"/>
                  </a:lnTo>
                  <a:lnTo>
                    <a:pt x="89085" y="97310"/>
                  </a:lnTo>
                  <a:cubicBezTo>
                    <a:pt x="102264" y="83121"/>
                    <a:pt x="107320" y="63418"/>
                    <a:pt x="102721" y="44629"/>
                  </a:cubicBezTo>
                  <a:cubicBezTo>
                    <a:pt x="97925" y="25286"/>
                    <a:pt x="83736" y="10183"/>
                    <a:pt x="63805" y="3137"/>
                  </a:cubicBezTo>
                  <a:cubicBezTo>
                    <a:pt x="57791" y="1032"/>
                    <a:pt x="51551" y="1"/>
                    <a:pt x="45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51"/>
          <p:cNvSpPr txBox="1"/>
          <p:nvPr/>
        </p:nvSpPr>
        <p:spPr>
          <a:xfrm>
            <a:off x="1625100" y="2536850"/>
            <a:ext cx="60423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parameters of the success index are composed as follows: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0 - If the average score of a game is less than 55 or its average playing time is less than an hour.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1 - If the average score of a game is between 55 and 75 or its average playing time is between 1 and 4.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2 - If the average score of a game is greater than 75 or its average playing time exceeds 4 hours.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52"/>
          <p:cNvPicPr preferRelativeResize="0"/>
          <p:nvPr/>
        </p:nvPicPr>
        <p:blipFill rotWithShape="1">
          <a:blip r:embed="rId3">
            <a:alphaModFix/>
          </a:blip>
          <a:srcRect b="17892" l="3265" r="6774" t="18046"/>
          <a:stretch/>
        </p:blipFill>
        <p:spPr>
          <a:xfrm>
            <a:off x="996338" y="3429915"/>
            <a:ext cx="7151316" cy="16677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52"/>
          <p:cNvSpPr txBox="1"/>
          <p:nvPr/>
        </p:nvSpPr>
        <p:spPr>
          <a:xfrm>
            <a:off x="914400" y="3110425"/>
            <a:ext cx="4971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Games by Success rate.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05" name="Google Shape;1305;p52"/>
          <p:cNvPicPr preferRelativeResize="0"/>
          <p:nvPr/>
        </p:nvPicPr>
        <p:blipFill rotWithShape="1">
          <a:blip r:embed="rId4">
            <a:alphaModFix/>
          </a:blip>
          <a:srcRect b="15955" l="7842" r="5600" t="22818"/>
          <a:stretch/>
        </p:blipFill>
        <p:spPr>
          <a:xfrm>
            <a:off x="988971" y="1361425"/>
            <a:ext cx="7057156" cy="180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52"/>
          <p:cNvSpPr txBox="1"/>
          <p:nvPr/>
        </p:nvSpPr>
        <p:spPr>
          <a:xfrm>
            <a:off x="914400" y="1026900"/>
            <a:ext cx="4971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Genres by success rate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7" name="Google Shape;1307;p52"/>
          <p:cNvSpPr txBox="1"/>
          <p:nvPr>
            <p:ph type="title"/>
          </p:nvPr>
        </p:nvSpPr>
        <p:spPr>
          <a:xfrm>
            <a:off x="2849850" y="170625"/>
            <a:ext cx="34443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53"/>
          <p:cNvPicPr preferRelativeResize="0"/>
          <p:nvPr/>
        </p:nvPicPr>
        <p:blipFill rotWithShape="1">
          <a:blip r:embed="rId3">
            <a:alphaModFix/>
          </a:blip>
          <a:srcRect b="0" l="635" r="0" t="0"/>
          <a:stretch/>
        </p:blipFill>
        <p:spPr>
          <a:xfrm>
            <a:off x="952875" y="1803300"/>
            <a:ext cx="7285024" cy="27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53"/>
          <p:cNvSpPr txBox="1"/>
          <p:nvPr>
            <p:ph type="title"/>
          </p:nvPr>
        </p:nvSpPr>
        <p:spPr>
          <a:xfrm>
            <a:off x="2849850" y="170625"/>
            <a:ext cx="34443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</a:t>
            </a:r>
            <a:endParaRPr/>
          </a:p>
        </p:txBody>
      </p:sp>
      <p:sp>
        <p:nvSpPr>
          <p:cNvPr id="1314" name="Google Shape;1314;p53"/>
          <p:cNvSpPr txBox="1"/>
          <p:nvPr/>
        </p:nvSpPr>
        <p:spPr>
          <a:xfrm>
            <a:off x="952875" y="1354775"/>
            <a:ext cx="2620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Publisher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by success rate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4"/>
          <p:cNvSpPr txBox="1"/>
          <p:nvPr/>
        </p:nvSpPr>
        <p:spPr>
          <a:xfrm>
            <a:off x="1141350" y="1122025"/>
            <a:ext cx="3633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Success rate distribution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20" name="Google Shape;1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988" y="1542425"/>
            <a:ext cx="3445625" cy="32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54"/>
          <p:cNvSpPr txBox="1"/>
          <p:nvPr/>
        </p:nvSpPr>
        <p:spPr>
          <a:xfrm>
            <a:off x="3500500" y="2622975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High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22" name="Google Shape;1322;p54"/>
          <p:cNvSpPr txBox="1"/>
          <p:nvPr/>
        </p:nvSpPr>
        <p:spPr>
          <a:xfrm>
            <a:off x="1736875" y="2556000"/>
            <a:ext cx="8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Medium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23" name="Google Shape;1323;p54"/>
          <p:cNvSpPr txBox="1"/>
          <p:nvPr/>
        </p:nvSpPr>
        <p:spPr>
          <a:xfrm>
            <a:off x="2805850" y="397342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Low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24" name="Google Shape;1324;p54"/>
          <p:cNvSpPr txBox="1"/>
          <p:nvPr/>
        </p:nvSpPr>
        <p:spPr>
          <a:xfrm>
            <a:off x="4880225" y="1542425"/>
            <a:ext cx="410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can see that most of the games has low and medium success rate which means it is not common to create a successful game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25" name="Google Shape;1325;p54"/>
          <p:cNvSpPr txBox="1"/>
          <p:nvPr>
            <p:ph type="title"/>
          </p:nvPr>
        </p:nvSpPr>
        <p:spPr>
          <a:xfrm>
            <a:off x="2849850" y="170625"/>
            <a:ext cx="34443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5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55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32" name="Google Shape;1332;p55"/>
          <p:cNvSpPr txBox="1"/>
          <p:nvPr>
            <p:ph idx="4294967295" type="subTitle"/>
          </p:nvPr>
        </p:nvSpPr>
        <p:spPr>
          <a:xfrm>
            <a:off x="5320144" y="3474987"/>
            <a:ext cx="307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Modeling and predicting</a:t>
            </a:r>
            <a:endParaRPr/>
          </a:p>
        </p:txBody>
      </p:sp>
      <p:grpSp>
        <p:nvGrpSpPr>
          <p:cNvPr id="1333" name="Google Shape;1333;p55"/>
          <p:cNvGrpSpPr/>
          <p:nvPr/>
        </p:nvGrpSpPr>
        <p:grpSpPr>
          <a:xfrm>
            <a:off x="4504719" y="2577087"/>
            <a:ext cx="596728" cy="709007"/>
            <a:chOff x="-48233050" y="3569725"/>
            <a:chExt cx="252050" cy="299475"/>
          </a:xfrm>
        </p:grpSpPr>
        <p:sp>
          <p:nvSpPr>
            <p:cNvPr id="1334" name="Google Shape;1334;p55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7" name="Google Shape;13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930" y="557650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783" y="557650"/>
            <a:ext cx="575366" cy="5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6"/>
          <p:cNvSpPr txBox="1"/>
          <p:nvPr>
            <p:ph idx="4" type="subTitle"/>
          </p:nvPr>
        </p:nvSpPr>
        <p:spPr>
          <a:xfrm>
            <a:off x="4898725" y="694975"/>
            <a:ext cx="23067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We removed ‘game_name’, ‘publisher’, ‘developer’, these columns won’t provide any data for us</a:t>
            </a:r>
            <a:endParaRPr sz="1100"/>
          </a:p>
        </p:txBody>
      </p:sp>
      <p:sp>
        <p:nvSpPr>
          <p:cNvPr id="1344" name="Google Shape;1344;p56"/>
          <p:cNvSpPr txBox="1"/>
          <p:nvPr>
            <p:ph type="title"/>
          </p:nvPr>
        </p:nvSpPr>
        <p:spPr>
          <a:xfrm>
            <a:off x="1218900" y="105975"/>
            <a:ext cx="6706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345" name="Google Shape;1345;p56"/>
          <p:cNvSpPr txBox="1"/>
          <p:nvPr>
            <p:ph idx="1" type="subTitle"/>
          </p:nvPr>
        </p:nvSpPr>
        <p:spPr>
          <a:xfrm>
            <a:off x="1855900" y="694975"/>
            <a:ext cx="2011200" cy="8067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STRING COLUMNS</a:t>
            </a:r>
            <a:endParaRPr/>
          </a:p>
        </p:txBody>
      </p:sp>
      <p:sp>
        <p:nvSpPr>
          <p:cNvPr id="1346" name="Google Shape;1346;p56"/>
          <p:cNvSpPr txBox="1"/>
          <p:nvPr>
            <p:ph idx="2" type="subTitle"/>
          </p:nvPr>
        </p:nvSpPr>
        <p:spPr>
          <a:xfrm>
            <a:off x="1855900" y="1675525"/>
            <a:ext cx="2011200" cy="8067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SCORE</a:t>
            </a:r>
            <a:endParaRPr/>
          </a:p>
        </p:txBody>
      </p:sp>
      <p:sp>
        <p:nvSpPr>
          <p:cNvPr id="1347" name="Google Shape;1347;p56"/>
          <p:cNvSpPr txBox="1"/>
          <p:nvPr>
            <p:ph idx="3" type="subTitle"/>
          </p:nvPr>
        </p:nvSpPr>
        <p:spPr>
          <a:xfrm>
            <a:off x="1855900" y="2656075"/>
            <a:ext cx="2011200" cy="8067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DUMMIES</a:t>
            </a:r>
            <a:endParaRPr/>
          </a:p>
        </p:txBody>
      </p:sp>
      <p:sp>
        <p:nvSpPr>
          <p:cNvPr id="1348" name="Google Shape;1348;p56"/>
          <p:cNvSpPr txBox="1"/>
          <p:nvPr>
            <p:ph idx="5" type="subTitle"/>
          </p:nvPr>
        </p:nvSpPr>
        <p:spPr>
          <a:xfrm>
            <a:off x="4898650" y="1675525"/>
            <a:ext cx="23067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We merged ‘userscore’ and ‘metascore’ into one column</a:t>
            </a:r>
            <a:endParaRPr sz="1100"/>
          </a:p>
        </p:txBody>
      </p:sp>
      <p:sp>
        <p:nvSpPr>
          <p:cNvPr id="1349" name="Google Shape;1349;p56"/>
          <p:cNvSpPr txBox="1"/>
          <p:nvPr>
            <p:ph idx="6" type="subTitle"/>
          </p:nvPr>
        </p:nvSpPr>
        <p:spPr>
          <a:xfrm>
            <a:off x="4898650" y="2656075"/>
            <a:ext cx="23067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</a:t>
            </a:r>
            <a:r>
              <a:rPr lang="en" sz="1100"/>
              <a:t>converted</a:t>
            </a:r>
            <a:r>
              <a:rPr lang="en" sz="1100"/>
              <a:t> ‘maturity_rating’ and ‘genres’ columns into dummy columns.</a:t>
            </a:r>
            <a:endParaRPr sz="1100"/>
          </a:p>
        </p:txBody>
      </p:sp>
      <p:pic>
        <p:nvPicPr>
          <p:cNvPr id="1350" name="Google Shape;1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900" y="3986646"/>
            <a:ext cx="3963726" cy="6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56"/>
          <p:cNvSpPr/>
          <p:nvPr/>
        </p:nvSpPr>
        <p:spPr>
          <a:xfrm>
            <a:off x="4307825" y="882325"/>
            <a:ext cx="362775" cy="43199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6"/>
          <p:cNvSpPr/>
          <p:nvPr/>
        </p:nvSpPr>
        <p:spPr>
          <a:xfrm>
            <a:off x="4307825" y="1862875"/>
            <a:ext cx="362775" cy="43199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56"/>
          <p:cNvSpPr/>
          <p:nvPr/>
        </p:nvSpPr>
        <p:spPr>
          <a:xfrm>
            <a:off x="4307825" y="2837013"/>
            <a:ext cx="362775" cy="43199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25" y="1349241"/>
            <a:ext cx="40671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57"/>
          <p:cNvSpPr txBox="1"/>
          <p:nvPr>
            <p:ph type="title"/>
          </p:nvPr>
        </p:nvSpPr>
        <p:spPr>
          <a:xfrm>
            <a:off x="1218900" y="105975"/>
            <a:ext cx="6706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360" name="Google Shape;1360;p57"/>
          <p:cNvSpPr txBox="1"/>
          <p:nvPr/>
        </p:nvSpPr>
        <p:spPr>
          <a:xfrm>
            <a:off x="1716100" y="666713"/>
            <a:ext cx="51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wanted to predict the success rate so we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separate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the column from the dataset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61" name="Google Shape;1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625" y="3050126"/>
            <a:ext cx="5963924" cy="3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57"/>
          <p:cNvSpPr txBox="1"/>
          <p:nvPr/>
        </p:nvSpPr>
        <p:spPr>
          <a:xfrm>
            <a:off x="1766125" y="2263938"/>
            <a:ext cx="51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used the method train_test_split in order to split the dataset into train data and test data.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3" name="Google Shape;1363;p57"/>
          <p:cNvSpPr txBox="1"/>
          <p:nvPr/>
        </p:nvSpPr>
        <p:spPr>
          <a:xfrm>
            <a:off x="1819625" y="3576663"/>
            <a:ext cx="51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decided to give 20% for testing and a random state of 50 (that what worked best for us)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8"/>
          <p:cNvSpPr txBox="1"/>
          <p:nvPr>
            <p:ph type="title"/>
          </p:nvPr>
        </p:nvSpPr>
        <p:spPr>
          <a:xfrm>
            <a:off x="2402400" y="581800"/>
            <a:ext cx="4339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LOGISTIC REGRESSION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9" name="Google Shape;1369;p58"/>
          <p:cNvSpPr txBox="1"/>
          <p:nvPr/>
        </p:nvSpPr>
        <p:spPr>
          <a:xfrm>
            <a:off x="1005600" y="1211800"/>
            <a:ext cx="61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created a logistic regression model in order to predict the success_rate of any game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0" name="Google Shape;1370;p58"/>
          <p:cNvSpPr txBox="1"/>
          <p:nvPr/>
        </p:nvSpPr>
        <p:spPr>
          <a:xfrm>
            <a:off x="1005600" y="3476100"/>
            <a:ext cx="4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got 78% success rate which is very good!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1" name="Google Shape;1371;p58"/>
          <p:cNvSpPr txBox="1"/>
          <p:nvPr>
            <p:ph type="title"/>
          </p:nvPr>
        </p:nvSpPr>
        <p:spPr>
          <a:xfrm>
            <a:off x="1218900" y="105975"/>
            <a:ext cx="6706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1372" name="Google Shape;13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600" y="1876425"/>
            <a:ext cx="43529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58"/>
          <p:cNvSpPr txBox="1"/>
          <p:nvPr/>
        </p:nvSpPr>
        <p:spPr>
          <a:xfrm>
            <a:off x="1005600" y="4023050"/>
            <a:ext cx="59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Then we tried to find better percentage in other models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9"/>
          <p:cNvSpPr txBox="1"/>
          <p:nvPr>
            <p:ph type="title"/>
          </p:nvPr>
        </p:nvSpPr>
        <p:spPr>
          <a:xfrm>
            <a:off x="2402400" y="581800"/>
            <a:ext cx="4339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KNN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79" name="Google Shape;1379;p59"/>
          <p:cNvSpPr txBox="1"/>
          <p:nvPr/>
        </p:nvSpPr>
        <p:spPr>
          <a:xfrm>
            <a:off x="1005600" y="1206925"/>
            <a:ext cx="61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 also tried to predict with KNearestNeighbors (KNN)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0" name="Google Shape;1380;p59"/>
          <p:cNvSpPr txBox="1"/>
          <p:nvPr/>
        </p:nvSpPr>
        <p:spPr>
          <a:xfrm>
            <a:off x="1126175" y="2970338"/>
            <a:ext cx="57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Here w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 got almost 70% of success which was less than the LogisticRegression model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1" name="Google Shape;1381;p59"/>
          <p:cNvSpPr txBox="1"/>
          <p:nvPr>
            <p:ph type="title"/>
          </p:nvPr>
        </p:nvSpPr>
        <p:spPr>
          <a:xfrm>
            <a:off x="1218900" y="105975"/>
            <a:ext cx="6706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1382" name="Google Shape;1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75" y="3687200"/>
            <a:ext cx="3629650" cy="1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59"/>
          <p:cNvSpPr txBox="1"/>
          <p:nvPr/>
        </p:nvSpPr>
        <p:spPr>
          <a:xfrm>
            <a:off x="4868775" y="3687200"/>
            <a:ext cx="309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After changing the n_neighbors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parameter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number of times, we found that we got the highest results for 15 neighbors, and we got 72% of success!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84" name="Google Shape;1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75" y="1607125"/>
            <a:ext cx="5029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3"/>
          <p:cNvSpPr txBox="1"/>
          <p:nvPr>
            <p:ph type="title"/>
          </p:nvPr>
        </p:nvSpPr>
        <p:spPr>
          <a:xfrm>
            <a:off x="1476450" y="170625"/>
            <a:ext cx="6082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VIDEO GAMES FACTS</a:t>
            </a:r>
            <a:endParaRPr/>
          </a:p>
        </p:txBody>
      </p:sp>
      <p:sp>
        <p:nvSpPr>
          <p:cNvPr id="1003" name="Google Shape;1003;p33"/>
          <p:cNvSpPr txBox="1"/>
          <p:nvPr>
            <p:ph idx="1" type="body"/>
          </p:nvPr>
        </p:nvSpPr>
        <p:spPr>
          <a:xfrm>
            <a:off x="724250" y="1566375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first color portable video game system was the Atari Lynx, introduced in 1989 and priced at $149.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Introduced in 1993, the 3DO was the first video game system to be based entirely on CD technology.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</a:t>
            </a:r>
            <a:r>
              <a:rPr lang="en" sz="1100"/>
              <a:t>Sega Dreamcast</a:t>
            </a:r>
            <a:r>
              <a:rPr lang="en" sz="1100"/>
              <a:t> was the first console to implement online play over a phone line, calling the</a:t>
            </a:r>
            <a:br>
              <a:rPr lang="en" sz="1100"/>
            </a:br>
            <a:br>
              <a:rPr lang="en" sz="1100"/>
            </a:br>
            <a:r>
              <a:rPr lang="en" sz="1100"/>
              <a:t> system Sega Net.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</a:t>
            </a:r>
            <a:r>
              <a:rPr lang="en" sz="1100"/>
              <a:t>Microsoft Xbox</a:t>
            </a:r>
            <a:r>
              <a:rPr lang="en" sz="1100"/>
              <a:t> was the first video game system to provide full support for HDTV.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Popular Science recognized the Sega Dreamcast as one of the most important and innovative products</a:t>
            </a:r>
            <a:br>
              <a:rPr lang="en" sz="1100"/>
            </a:br>
            <a:br>
              <a:rPr lang="en" sz="1100"/>
            </a:br>
            <a:r>
              <a:rPr lang="en" sz="1100"/>
              <a:t> of 1999.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Magnavox Odyssey, released in 1972, contained 40 transistors and no microprocessor. The Pentium</a:t>
            </a:r>
            <a:br>
              <a:rPr lang="en" sz="1100"/>
            </a:br>
            <a:br>
              <a:rPr lang="en" sz="1100"/>
            </a:br>
            <a:r>
              <a:rPr lang="en" sz="1100"/>
              <a:t> 4 microprocessor contains 42 million transistors on the chip itself!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PlayStation 2 was the first system to have graphics capability better than that of the leading-edge personal computer at the time of its release.</a:t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1004" name="Google Shape;1004;p33"/>
          <p:cNvGrpSpPr/>
          <p:nvPr/>
        </p:nvGrpSpPr>
        <p:grpSpPr>
          <a:xfrm>
            <a:off x="1142815" y="1272499"/>
            <a:ext cx="295393" cy="199584"/>
            <a:chOff x="599650" y="843450"/>
            <a:chExt cx="457761" cy="316800"/>
          </a:xfrm>
        </p:grpSpPr>
        <p:sp>
          <p:nvSpPr>
            <p:cNvPr id="1005" name="Google Shape;1005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33"/>
          <p:cNvGrpSpPr/>
          <p:nvPr/>
        </p:nvGrpSpPr>
        <p:grpSpPr>
          <a:xfrm>
            <a:off x="1142815" y="1624787"/>
            <a:ext cx="295393" cy="199584"/>
            <a:chOff x="599650" y="843450"/>
            <a:chExt cx="457761" cy="316800"/>
          </a:xfrm>
        </p:grpSpPr>
        <p:sp>
          <p:nvSpPr>
            <p:cNvPr id="1009" name="Google Shape;1009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33"/>
          <p:cNvGrpSpPr/>
          <p:nvPr/>
        </p:nvGrpSpPr>
        <p:grpSpPr>
          <a:xfrm>
            <a:off x="1142815" y="1961824"/>
            <a:ext cx="295393" cy="199584"/>
            <a:chOff x="599650" y="843450"/>
            <a:chExt cx="457761" cy="316800"/>
          </a:xfrm>
        </p:grpSpPr>
        <p:sp>
          <p:nvSpPr>
            <p:cNvPr id="1013" name="Google Shape;1013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" name="Google Shape;1016;p33"/>
          <p:cNvGrpSpPr/>
          <p:nvPr/>
        </p:nvGrpSpPr>
        <p:grpSpPr>
          <a:xfrm>
            <a:off x="1142815" y="2643837"/>
            <a:ext cx="295393" cy="199584"/>
            <a:chOff x="599650" y="843450"/>
            <a:chExt cx="457761" cy="316800"/>
          </a:xfrm>
        </p:grpSpPr>
        <p:sp>
          <p:nvSpPr>
            <p:cNvPr id="1017" name="Google Shape;1017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33"/>
          <p:cNvGrpSpPr/>
          <p:nvPr/>
        </p:nvGrpSpPr>
        <p:grpSpPr>
          <a:xfrm>
            <a:off x="1142815" y="2996112"/>
            <a:ext cx="295393" cy="199584"/>
            <a:chOff x="599650" y="843450"/>
            <a:chExt cx="457761" cy="316800"/>
          </a:xfrm>
        </p:grpSpPr>
        <p:sp>
          <p:nvSpPr>
            <p:cNvPr id="1021" name="Google Shape;1021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33"/>
          <p:cNvGrpSpPr/>
          <p:nvPr/>
        </p:nvGrpSpPr>
        <p:grpSpPr>
          <a:xfrm>
            <a:off x="1142815" y="3662874"/>
            <a:ext cx="295393" cy="199584"/>
            <a:chOff x="599650" y="843450"/>
            <a:chExt cx="457761" cy="316800"/>
          </a:xfrm>
        </p:grpSpPr>
        <p:sp>
          <p:nvSpPr>
            <p:cNvPr id="1025" name="Google Shape;1025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33"/>
          <p:cNvGrpSpPr/>
          <p:nvPr/>
        </p:nvGrpSpPr>
        <p:grpSpPr>
          <a:xfrm>
            <a:off x="1142815" y="4367424"/>
            <a:ext cx="295393" cy="199584"/>
            <a:chOff x="599650" y="843450"/>
            <a:chExt cx="457761" cy="316800"/>
          </a:xfrm>
        </p:grpSpPr>
        <p:sp>
          <p:nvSpPr>
            <p:cNvPr id="1029" name="Google Shape;1029;p33"/>
            <p:cNvSpPr/>
            <p:nvPr/>
          </p:nvSpPr>
          <p:spPr>
            <a:xfrm>
              <a:off x="599650" y="843450"/>
              <a:ext cx="316800" cy="31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 rot="-5025026">
              <a:off x="800738" y="889730"/>
              <a:ext cx="209445" cy="282761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774500" y="906100"/>
              <a:ext cx="34800" cy="4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0"/>
          <p:cNvSpPr txBox="1"/>
          <p:nvPr>
            <p:ph idx="4294967295" type="title"/>
          </p:nvPr>
        </p:nvSpPr>
        <p:spPr>
          <a:xfrm>
            <a:off x="2153138" y="385675"/>
            <a:ext cx="53595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grpSp>
        <p:nvGrpSpPr>
          <p:cNvPr id="1390" name="Google Shape;1390;p60"/>
          <p:cNvGrpSpPr/>
          <p:nvPr/>
        </p:nvGrpSpPr>
        <p:grpSpPr>
          <a:xfrm>
            <a:off x="1631365" y="194145"/>
            <a:ext cx="553620" cy="726289"/>
            <a:chOff x="-3365275" y="3253275"/>
            <a:chExt cx="222150" cy="291425"/>
          </a:xfrm>
        </p:grpSpPr>
        <p:sp>
          <p:nvSpPr>
            <p:cNvPr id="1391" name="Google Shape;1391;p60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60"/>
          <p:cNvSpPr txBox="1"/>
          <p:nvPr/>
        </p:nvSpPr>
        <p:spPr>
          <a:xfrm>
            <a:off x="1549025" y="1321300"/>
            <a:ext cx="6923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most successful genre of games is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  <a:latin typeface="Maven Pro"/>
                <a:ea typeface="Maven Pro"/>
                <a:cs typeface="Maven Pro"/>
                <a:sym typeface="Maven Pro"/>
              </a:rPr>
              <a:t>Action</a:t>
            </a:r>
            <a:endParaRPr>
              <a:solidFill>
                <a:schemeClr val="accent3"/>
              </a:solidFill>
              <a:highlight>
                <a:schemeClr val="dk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Most of the best game publishers are from </a:t>
            </a:r>
            <a:r>
              <a:rPr lang="en">
                <a:solidFill>
                  <a:schemeClr val="dk2"/>
                </a:solidFill>
                <a:highlight>
                  <a:schemeClr val="dk1"/>
                </a:highlight>
                <a:latin typeface="Maven Pro"/>
                <a:ea typeface="Maven Pro"/>
                <a:cs typeface="Maven Pro"/>
                <a:sym typeface="Maven Pro"/>
              </a:rPr>
              <a:t>Japan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Most of the games being released about 1-3 years after a console release,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 you might want to try and avoid that to have lesד competitors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94" name="Google Shape;1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53" y="1183675"/>
            <a:ext cx="757500" cy="8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50" y="1321300"/>
            <a:ext cx="1043525" cy="73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61"/>
          <p:cNvSpPr txBox="1"/>
          <p:nvPr>
            <p:ph type="title"/>
          </p:nvPr>
        </p:nvSpPr>
        <p:spPr>
          <a:xfrm>
            <a:off x="1420200" y="598750"/>
            <a:ext cx="63036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GAME OVER</a:t>
            </a:r>
            <a:endParaRPr sz="5000" u="sng"/>
          </a:p>
        </p:txBody>
      </p:sp>
      <p:pic>
        <p:nvPicPr>
          <p:cNvPr id="1401" name="Google Shape;14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406" y="1731607"/>
            <a:ext cx="1313574" cy="1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61"/>
          <p:cNvSpPr txBox="1"/>
          <p:nvPr>
            <p:ph type="title"/>
          </p:nvPr>
        </p:nvSpPr>
        <p:spPr>
          <a:xfrm>
            <a:off x="1432350" y="1848900"/>
            <a:ext cx="62793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 FOR WATCHING</a:t>
            </a:r>
            <a:endParaRPr sz="36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4"/>
          <p:cNvSpPr txBox="1"/>
          <p:nvPr>
            <p:ph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00"/>
              <a:t>256</a:t>
            </a:r>
            <a:r>
              <a:rPr lang="en" sz="3700"/>
              <a:t>,970,000,000$</a:t>
            </a:r>
            <a:endParaRPr sz="3700"/>
          </a:p>
        </p:txBody>
      </p:sp>
      <p:sp>
        <p:nvSpPr>
          <p:cNvPr id="1037" name="Google Shape;1037;p34"/>
          <p:cNvSpPr txBox="1"/>
          <p:nvPr>
            <p:ph idx="1" type="subTitle"/>
          </p:nvPr>
        </p:nvSpPr>
        <p:spPr>
          <a:xfrm>
            <a:off x="2556575" y="2877175"/>
            <a:ext cx="38094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GAMING INDUSTRY WORTH IN 2021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5"/>
          <p:cNvSpPr txBox="1"/>
          <p:nvPr>
            <p:ph type="title"/>
          </p:nvPr>
        </p:nvSpPr>
        <p:spPr>
          <a:xfrm>
            <a:off x="2028150" y="170625"/>
            <a:ext cx="49788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BEST-SELLING</a:t>
            </a:r>
            <a:br>
              <a:rPr lang="en"/>
            </a:br>
            <a:r>
              <a:rPr lang="en"/>
              <a:t>CONSOLES</a:t>
            </a:r>
            <a:endParaRPr/>
          </a:p>
        </p:txBody>
      </p:sp>
      <p:pic>
        <p:nvPicPr>
          <p:cNvPr id="1043" name="Google Shape;1043;p3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63" y="1288625"/>
            <a:ext cx="6236413" cy="3642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" name="Google Shape;1044;p35"/>
          <p:cNvGrpSpPr/>
          <p:nvPr/>
        </p:nvGrpSpPr>
        <p:grpSpPr>
          <a:xfrm>
            <a:off x="7690167" y="3995490"/>
            <a:ext cx="1035299" cy="935803"/>
            <a:chOff x="1247700" y="238125"/>
            <a:chExt cx="5105025" cy="5219200"/>
          </a:xfrm>
        </p:grpSpPr>
        <p:sp>
          <p:nvSpPr>
            <p:cNvPr id="1045" name="Google Shape;1045;p35"/>
            <p:cNvSpPr/>
            <p:nvPr/>
          </p:nvSpPr>
          <p:spPr>
            <a:xfrm>
              <a:off x="1247700" y="2961050"/>
              <a:ext cx="1871575" cy="2496275"/>
            </a:xfrm>
            <a:custGeom>
              <a:rect b="b" l="l" r="r" t="t"/>
              <a:pathLst>
                <a:path extrusionOk="0" h="99851" w="74863">
                  <a:moveTo>
                    <a:pt x="6785" y="1"/>
                  </a:moveTo>
                  <a:cubicBezTo>
                    <a:pt x="3034" y="1"/>
                    <a:pt x="0" y="3067"/>
                    <a:pt x="0" y="6818"/>
                  </a:cubicBezTo>
                  <a:lnTo>
                    <a:pt x="0" y="93033"/>
                  </a:lnTo>
                  <a:cubicBezTo>
                    <a:pt x="0" y="96816"/>
                    <a:pt x="3034" y="99850"/>
                    <a:pt x="6785" y="99850"/>
                  </a:cubicBezTo>
                  <a:lnTo>
                    <a:pt x="74863" y="99850"/>
                  </a:lnTo>
                  <a:lnTo>
                    <a:pt x="74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779200" y="2280125"/>
              <a:ext cx="2042025" cy="3177200"/>
            </a:xfrm>
            <a:custGeom>
              <a:rect b="b" l="l" r="r" t="t"/>
              <a:pathLst>
                <a:path extrusionOk="0" h="127088" w="81681">
                  <a:moveTo>
                    <a:pt x="6818" y="0"/>
                  </a:moveTo>
                  <a:cubicBezTo>
                    <a:pt x="3034" y="0"/>
                    <a:pt x="0" y="3066"/>
                    <a:pt x="0" y="6818"/>
                  </a:cubicBezTo>
                  <a:lnTo>
                    <a:pt x="0" y="127087"/>
                  </a:lnTo>
                  <a:lnTo>
                    <a:pt x="81681" y="127087"/>
                  </a:lnTo>
                  <a:lnTo>
                    <a:pt x="81681" y="6818"/>
                  </a:lnTo>
                  <a:cubicBezTo>
                    <a:pt x="81681" y="3066"/>
                    <a:pt x="78647" y="0"/>
                    <a:pt x="74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481150" y="3642000"/>
              <a:ext cx="1871575" cy="1815325"/>
            </a:xfrm>
            <a:custGeom>
              <a:rect b="b" l="l" r="r" t="t"/>
              <a:pathLst>
                <a:path extrusionOk="0" h="72613" w="74863">
                  <a:moveTo>
                    <a:pt x="0" y="0"/>
                  </a:moveTo>
                  <a:lnTo>
                    <a:pt x="0" y="72612"/>
                  </a:lnTo>
                  <a:lnTo>
                    <a:pt x="68078" y="72612"/>
                  </a:lnTo>
                  <a:cubicBezTo>
                    <a:pt x="71829" y="72612"/>
                    <a:pt x="74863" y="69578"/>
                    <a:pt x="74863" y="65795"/>
                  </a:cubicBezTo>
                  <a:lnTo>
                    <a:pt x="74863" y="6818"/>
                  </a:lnTo>
                  <a:cubicBezTo>
                    <a:pt x="74863" y="3034"/>
                    <a:pt x="71829" y="0"/>
                    <a:pt x="680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3289700" y="238125"/>
              <a:ext cx="1021025" cy="1701950"/>
            </a:xfrm>
            <a:custGeom>
              <a:rect b="b" l="l" r="r" t="t"/>
              <a:pathLst>
                <a:path extrusionOk="0" h="68078" w="40841">
                  <a:moveTo>
                    <a:pt x="6818" y="0"/>
                  </a:moveTo>
                  <a:cubicBezTo>
                    <a:pt x="3034" y="0"/>
                    <a:pt x="1" y="3034"/>
                    <a:pt x="1" y="6818"/>
                  </a:cubicBezTo>
                  <a:cubicBezTo>
                    <a:pt x="1" y="10569"/>
                    <a:pt x="3034" y="13602"/>
                    <a:pt x="6818" y="13602"/>
                  </a:cubicBezTo>
                  <a:lnTo>
                    <a:pt x="13603" y="13602"/>
                  </a:lnTo>
                  <a:lnTo>
                    <a:pt x="13603" y="54475"/>
                  </a:lnTo>
                  <a:lnTo>
                    <a:pt x="6818" y="54475"/>
                  </a:lnTo>
                  <a:cubicBezTo>
                    <a:pt x="3034" y="54475"/>
                    <a:pt x="1" y="57509"/>
                    <a:pt x="1" y="61260"/>
                  </a:cubicBezTo>
                  <a:cubicBezTo>
                    <a:pt x="1" y="65011"/>
                    <a:pt x="3034" y="68078"/>
                    <a:pt x="6818" y="68078"/>
                  </a:cubicBezTo>
                  <a:lnTo>
                    <a:pt x="34023" y="68078"/>
                  </a:lnTo>
                  <a:cubicBezTo>
                    <a:pt x="37807" y="68078"/>
                    <a:pt x="40841" y="65011"/>
                    <a:pt x="40841" y="61260"/>
                  </a:cubicBezTo>
                  <a:cubicBezTo>
                    <a:pt x="40841" y="57509"/>
                    <a:pt x="37807" y="54475"/>
                    <a:pt x="34023" y="54475"/>
                  </a:cubicBezTo>
                  <a:lnTo>
                    <a:pt x="27238" y="54475"/>
                  </a:lnTo>
                  <a:lnTo>
                    <a:pt x="27238" y="6818"/>
                  </a:lnTo>
                  <a:cubicBezTo>
                    <a:pt x="27238" y="3034"/>
                    <a:pt x="24172" y="0"/>
                    <a:pt x="20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1247700" y="919050"/>
              <a:ext cx="1021025" cy="1701975"/>
            </a:xfrm>
            <a:custGeom>
              <a:rect b="b" l="l" r="r" t="t"/>
              <a:pathLst>
                <a:path extrusionOk="0" h="68079" w="40841">
                  <a:moveTo>
                    <a:pt x="6785" y="1"/>
                  </a:moveTo>
                  <a:cubicBezTo>
                    <a:pt x="3034" y="1"/>
                    <a:pt x="0" y="3034"/>
                    <a:pt x="0" y="6786"/>
                  </a:cubicBezTo>
                  <a:cubicBezTo>
                    <a:pt x="0" y="10569"/>
                    <a:pt x="3034" y="13603"/>
                    <a:pt x="6785" y="13603"/>
                  </a:cubicBezTo>
                  <a:lnTo>
                    <a:pt x="20420" y="13603"/>
                  </a:lnTo>
                  <a:cubicBezTo>
                    <a:pt x="24172" y="13603"/>
                    <a:pt x="27205" y="16669"/>
                    <a:pt x="27205" y="20421"/>
                  </a:cubicBezTo>
                  <a:cubicBezTo>
                    <a:pt x="27205" y="24172"/>
                    <a:pt x="24172" y="27238"/>
                    <a:pt x="20420" y="27238"/>
                  </a:cubicBezTo>
                  <a:cubicBezTo>
                    <a:pt x="9134" y="27238"/>
                    <a:pt x="0" y="36372"/>
                    <a:pt x="0" y="47658"/>
                  </a:cubicBezTo>
                  <a:lnTo>
                    <a:pt x="0" y="61261"/>
                  </a:lnTo>
                  <a:cubicBezTo>
                    <a:pt x="0" y="65012"/>
                    <a:pt x="3034" y="68078"/>
                    <a:pt x="6785" y="68078"/>
                  </a:cubicBezTo>
                  <a:lnTo>
                    <a:pt x="34023" y="68078"/>
                  </a:lnTo>
                  <a:cubicBezTo>
                    <a:pt x="37774" y="68078"/>
                    <a:pt x="40840" y="65012"/>
                    <a:pt x="40840" y="61261"/>
                  </a:cubicBezTo>
                  <a:cubicBezTo>
                    <a:pt x="40840" y="57509"/>
                    <a:pt x="37774" y="54443"/>
                    <a:pt x="34023" y="54443"/>
                  </a:cubicBezTo>
                  <a:lnTo>
                    <a:pt x="13603" y="54443"/>
                  </a:lnTo>
                  <a:lnTo>
                    <a:pt x="13603" y="47658"/>
                  </a:lnTo>
                  <a:cubicBezTo>
                    <a:pt x="13603" y="43907"/>
                    <a:pt x="16669" y="40841"/>
                    <a:pt x="20420" y="40841"/>
                  </a:cubicBezTo>
                  <a:cubicBezTo>
                    <a:pt x="31674" y="40841"/>
                    <a:pt x="40840" y="31674"/>
                    <a:pt x="40840" y="20421"/>
                  </a:cubicBezTo>
                  <a:cubicBezTo>
                    <a:pt x="40840" y="9167"/>
                    <a:pt x="31674" y="1"/>
                    <a:pt x="20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5331700" y="1600000"/>
              <a:ext cx="1021025" cy="1701950"/>
            </a:xfrm>
            <a:custGeom>
              <a:rect b="b" l="l" r="r" t="t"/>
              <a:pathLst>
                <a:path extrusionOk="0" h="68078" w="40841">
                  <a:moveTo>
                    <a:pt x="6818" y="0"/>
                  </a:moveTo>
                  <a:cubicBezTo>
                    <a:pt x="3067" y="0"/>
                    <a:pt x="1" y="3034"/>
                    <a:pt x="1" y="6785"/>
                  </a:cubicBezTo>
                  <a:cubicBezTo>
                    <a:pt x="1" y="10536"/>
                    <a:pt x="3067" y="13603"/>
                    <a:pt x="6818" y="13603"/>
                  </a:cubicBezTo>
                  <a:lnTo>
                    <a:pt x="20421" y="13603"/>
                  </a:lnTo>
                  <a:cubicBezTo>
                    <a:pt x="24172" y="13603"/>
                    <a:pt x="27238" y="16669"/>
                    <a:pt x="27238" y="20420"/>
                  </a:cubicBezTo>
                  <a:cubicBezTo>
                    <a:pt x="27238" y="24171"/>
                    <a:pt x="24172" y="27205"/>
                    <a:pt x="20421" y="27205"/>
                  </a:cubicBezTo>
                  <a:lnTo>
                    <a:pt x="6818" y="27205"/>
                  </a:lnTo>
                  <a:cubicBezTo>
                    <a:pt x="3067" y="27205"/>
                    <a:pt x="1" y="30271"/>
                    <a:pt x="1" y="34023"/>
                  </a:cubicBezTo>
                  <a:cubicBezTo>
                    <a:pt x="1" y="37774"/>
                    <a:pt x="3067" y="40840"/>
                    <a:pt x="6818" y="40840"/>
                  </a:cubicBezTo>
                  <a:lnTo>
                    <a:pt x="20421" y="40840"/>
                  </a:lnTo>
                  <a:cubicBezTo>
                    <a:pt x="24172" y="40840"/>
                    <a:pt x="27238" y="43874"/>
                    <a:pt x="27238" y="47625"/>
                  </a:cubicBezTo>
                  <a:cubicBezTo>
                    <a:pt x="27238" y="51409"/>
                    <a:pt x="24172" y="54443"/>
                    <a:pt x="20421" y="54443"/>
                  </a:cubicBezTo>
                  <a:lnTo>
                    <a:pt x="6818" y="54443"/>
                  </a:lnTo>
                  <a:cubicBezTo>
                    <a:pt x="3067" y="54443"/>
                    <a:pt x="1" y="57509"/>
                    <a:pt x="1" y="61260"/>
                  </a:cubicBezTo>
                  <a:cubicBezTo>
                    <a:pt x="1" y="65012"/>
                    <a:pt x="3067" y="68078"/>
                    <a:pt x="6818" y="68078"/>
                  </a:cubicBezTo>
                  <a:lnTo>
                    <a:pt x="20421" y="68078"/>
                  </a:lnTo>
                  <a:cubicBezTo>
                    <a:pt x="31707" y="68078"/>
                    <a:pt x="40841" y="58912"/>
                    <a:pt x="40841" y="47625"/>
                  </a:cubicBezTo>
                  <a:cubicBezTo>
                    <a:pt x="40841" y="42406"/>
                    <a:pt x="38818" y="37643"/>
                    <a:pt x="35556" y="34023"/>
                  </a:cubicBezTo>
                  <a:cubicBezTo>
                    <a:pt x="38818" y="30402"/>
                    <a:pt x="40841" y="25672"/>
                    <a:pt x="40841" y="20420"/>
                  </a:cubicBezTo>
                  <a:cubicBezTo>
                    <a:pt x="40841" y="9134"/>
                    <a:pt x="31707" y="0"/>
                    <a:pt x="204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3800200" y="2280125"/>
              <a:ext cx="1021025" cy="3177200"/>
            </a:xfrm>
            <a:custGeom>
              <a:rect b="b" l="l" r="r" t="t"/>
              <a:pathLst>
                <a:path extrusionOk="0" h="127088" w="40841">
                  <a:moveTo>
                    <a:pt x="1" y="0"/>
                  </a:moveTo>
                  <a:lnTo>
                    <a:pt x="1" y="127087"/>
                  </a:lnTo>
                  <a:lnTo>
                    <a:pt x="40841" y="127087"/>
                  </a:lnTo>
                  <a:lnTo>
                    <a:pt x="40841" y="6818"/>
                  </a:lnTo>
                  <a:cubicBezTo>
                    <a:pt x="40841" y="3066"/>
                    <a:pt x="37807" y="0"/>
                    <a:pt x="34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3800200" y="238125"/>
              <a:ext cx="510525" cy="1701950"/>
            </a:xfrm>
            <a:custGeom>
              <a:rect b="b" l="l" r="r" t="t"/>
              <a:pathLst>
                <a:path extrusionOk="0" h="68078" w="20421">
                  <a:moveTo>
                    <a:pt x="1" y="0"/>
                  </a:moveTo>
                  <a:lnTo>
                    <a:pt x="1" y="68078"/>
                  </a:lnTo>
                  <a:lnTo>
                    <a:pt x="13603" y="68078"/>
                  </a:lnTo>
                  <a:cubicBezTo>
                    <a:pt x="17387" y="68078"/>
                    <a:pt x="20421" y="65011"/>
                    <a:pt x="20421" y="61260"/>
                  </a:cubicBezTo>
                  <a:cubicBezTo>
                    <a:pt x="20421" y="57509"/>
                    <a:pt x="17387" y="54475"/>
                    <a:pt x="13603" y="54475"/>
                  </a:cubicBezTo>
                  <a:lnTo>
                    <a:pt x="6818" y="54475"/>
                  </a:lnTo>
                  <a:lnTo>
                    <a:pt x="6818" y="6818"/>
                  </a:lnTo>
                  <a:cubicBezTo>
                    <a:pt x="6818" y="3034"/>
                    <a:pt x="375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6"/>
          <p:cNvSpPr txBox="1"/>
          <p:nvPr>
            <p:ph type="title"/>
          </p:nvPr>
        </p:nvSpPr>
        <p:spPr>
          <a:xfrm>
            <a:off x="367800" y="1255825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RESEARCH QUESTION</a:t>
            </a:r>
            <a:endParaRPr sz="2000"/>
          </a:p>
        </p:txBody>
      </p:sp>
      <p:sp>
        <p:nvSpPr>
          <p:cNvPr id="1058" name="Google Shape;1058;p36"/>
          <p:cNvSpPr txBox="1"/>
          <p:nvPr>
            <p:ph idx="1" type="subTitle"/>
          </p:nvPr>
        </p:nvSpPr>
        <p:spPr>
          <a:xfrm>
            <a:off x="367800" y="1860525"/>
            <a:ext cx="8408400" cy="16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rPr>
              <a:t>Is is</a:t>
            </a:r>
            <a:r>
              <a:rPr lang="en" sz="2000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rPr>
              <a:t> possible to predict if a game will be successful or not according to its features</a:t>
            </a:r>
            <a:endParaRPr sz="2000">
              <a:solidFill>
                <a:srgbClr val="FFFFFF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rPr>
              <a:t>And what are the best features to use</a:t>
            </a:r>
            <a:endParaRPr sz="2000">
              <a:solidFill>
                <a:srgbClr val="FFFFFF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7"/>
          <p:cNvSpPr txBox="1"/>
          <p:nvPr>
            <p:ph idx="15" type="title"/>
          </p:nvPr>
        </p:nvSpPr>
        <p:spPr>
          <a:xfrm>
            <a:off x="814925" y="119175"/>
            <a:ext cx="7709100" cy="1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MAIN STEPS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7"/>
          <p:cNvSpPr txBox="1"/>
          <p:nvPr>
            <p:ph idx="6" type="subTitle"/>
          </p:nvPr>
        </p:nvSpPr>
        <p:spPr>
          <a:xfrm>
            <a:off x="1781025" y="1887050"/>
            <a:ext cx="23283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ACQUISITION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5" name="Google Shape;1065;p37"/>
          <p:cNvSpPr txBox="1"/>
          <p:nvPr>
            <p:ph idx="7" type="subTitle"/>
          </p:nvPr>
        </p:nvSpPr>
        <p:spPr>
          <a:xfrm>
            <a:off x="5034675" y="1857613"/>
            <a:ext cx="2328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6" name="Google Shape;1066;p37"/>
          <p:cNvSpPr txBox="1"/>
          <p:nvPr>
            <p:ph idx="8" type="subTitle"/>
          </p:nvPr>
        </p:nvSpPr>
        <p:spPr>
          <a:xfrm>
            <a:off x="5034675" y="3592150"/>
            <a:ext cx="2328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067" name="Google Shape;1067;p37"/>
          <p:cNvSpPr txBox="1"/>
          <p:nvPr>
            <p:ph type="title"/>
          </p:nvPr>
        </p:nvSpPr>
        <p:spPr>
          <a:xfrm>
            <a:off x="2314900" y="1290375"/>
            <a:ext cx="1260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8" name="Google Shape;1068;p37"/>
          <p:cNvSpPr txBox="1"/>
          <p:nvPr>
            <p:ph idx="3" type="title"/>
          </p:nvPr>
        </p:nvSpPr>
        <p:spPr>
          <a:xfrm>
            <a:off x="5568525" y="1262925"/>
            <a:ext cx="12606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69" name="Google Shape;1069;p37"/>
          <p:cNvSpPr txBox="1"/>
          <p:nvPr>
            <p:ph idx="4" type="title"/>
          </p:nvPr>
        </p:nvSpPr>
        <p:spPr>
          <a:xfrm>
            <a:off x="2314879" y="3013600"/>
            <a:ext cx="12606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0" name="Google Shape;1070;p37"/>
          <p:cNvSpPr txBox="1"/>
          <p:nvPr>
            <p:ph idx="5" type="title"/>
          </p:nvPr>
        </p:nvSpPr>
        <p:spPr>
          <a:xfrm>
            <a:off x="5602996" y="3013600"/>
            <a:ext cx="11916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1" name="Google Shape;1071;p37"/>
          <p:cNvSpPr txBox="1"/>
          <p:nvPr>
            <p:ph idx="9" type="subTitle"/>
          </p:nvPr>
        </p:nvSpPr>
        <p:spPr>
          <a:xfrm>
            <a:off x="1407681" y="2397900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crawling and API</a:t>
            </a:r>
            <a:endParaRPr/>
          </a:p>
        </p:txBody>
      </p:sp>
      <p:sp>
        <p:nvSpPr>
          <p:cNvPr id="1072" name="Google Shape;1072;p37"/>
          <p:cNvSpPr txBox="1"/>
          <p:nvPr>
            <p:ph idx="13" type="subTitle"/>
          </p:nvPr>
        </p:nvSpPr>
        <p:spPr>
          <a:xfrm>
            <a:off x="4415325" y="2334600"/>
            <a:ext cx="35670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Cleaning information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and filtering data</a:t>
            </a:r>
            <a:endParaRPr/>
          </a:p>
        </p:txBody>
      </p:sp>
      <p:sp>
        <p:nvSpPr>
          <p:cNvPr id="1073" name="Google Shape;1073;p37"/>
          <p:cNvSpPr txBox="1"/>
          <p:nvPr>
            <p:ph idx="2" type="subTitle"/>
          </p:nvPr>
        </p:nvSpPr>
        <p:spPr>
          <a:xfrm>
            <a:off x="4661319" y="4115312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Modeling and predicting</a:t>
            </a:r>
            <a:endParaRPr/>
          </a:p>
        </p:txBody>
      </p:sp>
      <p:sp>
        <p:nvSpPr>
          <p:cNvPr id="1074" name="Google Shape;1074;p37"/>
          <p:cNvSpPr txBox="1"/>
          <p:nvPr>
            <p:ph idx="14" type="subTitle"/>
          </p:nvPr>
        </p:nvSpPr>
        <p:spPr>
          <a:xfrm>
            <a:off x="1781031" y="3592150"/>
            <a:ext cx="23283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075" name="Google Shape;1075;p37"/>
          <p:cNvSpPr txBox="1"/>
          <p:nvPr>
            <p:ph idx="2" type="subTitle"/>
          </p:nvPr>
        </p:nvSpPr>
        <p:spPr>
          <a:xfrm>
            <a:off x="1407675" y="3973422"/>
            <a:ext cx="3075000" cy="4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8"/>
          <p:cNvSpPr txBox="1"/>
          <p:nvPr>
            <p:ph type="title"/>
          </p:nvPr>
        </p:nvSpPr>
        <p:spPr>
          <a:xfrm>
            <a:off x="382200" y="2875900"/>
            <a:ext cx="5351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ACQUISITION</a:t>
            </a:r>
            <a:endParaRPr/>
          </a:p>
        </p:txBody>
      </p:sp>
      <p:sp>
        <p:nvSpPr>
          <p:cNvPr id="1081" name="Google Shape;1081;p38"/>
          <p:cNvSpPr txBox="1"/>
          <p:nvPr>
            <p:ph idx="2" type="title"/>
          </p:nvPr>
        </p:nvSpPr>
        <p:spPr>
          <a:xfrm>
            <a:off x="382200" y="175855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082" name="Google Shape;10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55" y="475175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02" y="475175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61" y="475175"/>
            <a:ext cx="575366" cy="5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08" y="475175"/>
            <a:ext cx="575366" cy="5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38"/>
          <p:cNvSpPr txBox="1"/>
          <p:nvPr/>
        </p:nvSpPr>
        <p:spPr>
          <a:xfrm>
            <a:off x="391588" y="386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crawling and API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9"/>
          <p:cNvSpPr txBox="1"/>
          <p:nvPr>
            <p:ph type="title"/>
          </p:nvPr>
        </p:nvSpPr>
        <p:spPr>
          <a:xfrm>
            <a:off x="2894100" y="170625"/>
            <a:ext cx="32469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LINKS</a:t>
            </a:r>
            <a:endParaRPr sz="3600"/>
          </a:p>
        </p:txBody>
      </p:sp>
      <p:sp>
        <p:nvSpPr>
          <p:cNvPr id="1092" name="Google Shape;1092;p39"/>
          <p:cNvSpPr txBox="1"/>
          <p:nvPr>
            <p:ph idx="1" type="subTitle"/>
          </p:nvPr>
        </p:nvSpPr>
        <p:spPr>
          <a:xfrm>
            <a:off x="1507050" y="1413900"/>
            <a:ext cx="6129900" cy="23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General Information: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https://electronics.howstuffworks.com/video-game6.htm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https://www.ign.com/articles/top-15-best-selling-video-game-consoles-of-all-time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API:</a:t>
            </a:r>
            <a:br>
              <a:rPr lang="en" sz="17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https://rawg.io/import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Crawling: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https://www.metacritic.com/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1093" name="Google Shape;1093;p39"/>
          <p:cNvGrpSpPr/>
          <p:nvPr/>
        </p:nvGrpSpPr>
        <p:grpSpPr>
          <a:xfrm>
            <a:off x="6645810" y="4071006"/>
            <a:ext cx="669372" cy="855427"/>
            <a:chOff x="1758200" y="238125"/>
            <a:chExt cx="4084025" cy="5219200"/>
          </a:xfrm>
        </p:grpSpPr>
        <p:sp>
          <p:nvSpPr>
            <p:cNvPr id="1094" name="Google Shape;1094;p39"/>
            <p:cNvSpPr/>
            <p:nvPr/>
          </p:nvSpPr>
          <p:spPr>
            <a:xfrm>
              <a:off x="1758200" y="238125"/>
              <a:ext cx="4084025" cy="5219200"/>
            </a:xfrm>
            <a:custGeom>
              <a:rect b="b" l="l" r="r" t="t"/>
              <a:pathLst>
                <a:path extrusionOk="0" h="208768" w="163361">
                  <a:moveTo>
                    <a:pt x="20420" y="0"/>
                  </a:moveTo>
                  <a:cubicBezTo>
                    <a:pt x="9167" y="0"/>
                    <a:pt x="0" y="9166"/>
                    <a:pt x="0" y="20420"/>
                  </a:cubicBezTo>
                  <a:lnTo>
                    <a:pt x="0" y="188347"/>
                  </a:lnTo>
                  <a:cubicBezTo>
                    <a:pt x="0" y="199601"/>
                    <a:pt x="9167" y="208767"/>
                    <a:pt x="20420" y="208767"/>
                  </a:cubicBezTo>
                  <a:lnTo>
                    <a:pt x="115703" y="208767"/>
                  </a:lnTo>
                  <a:cubicBezTo>
                    <a:pt x="141995" y="208767"/>
                    <a:pt x="163361" y="187401"/>
                    <a:pt x="163361" y="161110"/>
                  </a:cubicBezTo>
                  <a:lnTo>
                    <a:pt x="163361" y="20420"/>
                  </a:lnTo>
                  <a:cubicBezTo>
                    <a:pt x="163361" y="9166"/>
                    <a:pt x="154227" y="0"/>
                    <a:pt x="142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3800200" y="238125"/>
              <a:ext cx="2042025" cy="5219200"/>
            </a:xfrm>
            <a:custGeom>
              <a:rect b="b" l="l" r="r" t="t"/>
              <a:pathLst>
                <a:path extrusionOk="0" h="208768" w="81681">
                  <a:moveTo>
                    <a:pt x="1" y="0"/>
                  </a:moveTo>
                  <a:lnTo>
                    <a:pt x="1" y="208767"/>
                  </a:lnTo>
                  <a:lnTo>
                    <a:pt x="34023" y="208767"/>
                  </a:lnTo>
                  <a:cubicBezTo>
                    <a:pt x="60315" y="208767"/>
                    <a:pt x="81681" y="187401"/>
                    <a:pt x="81681" y="161110"/>
                  </a:cubicBezTo>
                  <a:lnTo>
                    <a:pt x="81681" y="20420"/>
                  </a:lnTo>
                  <a:cubicBezTo>
                    <a:pt x="81681" y="9166"/>
                    <a:pt x="72547" y="0"/>
                    <a:pt x="61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438325" y="919050"/>
              <a:ext cx="2723775" cy="2155375"/>
            </a:xfrm>
            <a:custGeom>
              <a:rect b="b" l="l" r="r" t="t"/>
              <a:pathLst>
                <a:path extrusionOk="0" h="86215" w="108951">
                  <a:moveTo>
                    <a:pt x="6818" y="1"/>
                  </a:moveTo>
                  <a:cubicBezTo>
                    <a:pt x="3067" y="1"/>
                    <a:pt x="0" y="3034"/>
                    <a:pt x="0" y="6786"/>
                  </a:cubicBezTo>
                  <a:lnTo>
                    <a:pt x="0" y="79430"/>
                  </a:lnTo>
                  <a:cubicBezTo>
                    <a:pt x="0" y="83181"/>
                    <a:pt x="3067" y="86215"/>
                    <a:pt x="6818" y="86215"/>
                  </a:cubicBezTo>
                  <a:lnTo>
                    <a:pt x="102133" y="86215"/>
                  </a:lnTo>
                  <a:cubicBezTo>
                    <a:pt x="105884" y="86215"/>
                    <a:pt x="108951" y="83181"/>
                    <a:pt x="108951" y="79430"/>
                  </a:cubicBezTo>
                  <a:lnTo>
                    <a:pt x="108951" y="6786"/>
                  </a:lnTo>
                  <a:cubicBezTo>
                    <a:pt x="108951" y="3034"/>
                    <a:pt x="105884" y="1"/>
                    <a:pt x="102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438325" y="3415275"/>
              <a:ext cx="1021850" cy="1021050"/>
            </a:xfrm>
            <a:custGeom>
              <a:rect b="b" l="l" r="r" t="t"/>
              <a:pathLst>
                <a:path extrusionOk="0" h="40842" w="40874">
                  <a:moveTo>
                    <a:pt x="20453" y="1"/>
                  </a:moveTo>
                  <a:cubicBezTo>
                    <a:pt x="16669" y="1"/>
                    <a:pt x="13635" y="3035"/>
                    <a:pt x="13635" y="6786"/>
                  </a:cubicBezTo>
                  <a:lnTo>
                    <a:pt x="13635" y="13603"/>
                  </a:lnTo>
                  <a:lnTo>
                    <a:pt x="6818" y="13603"/>
                  </a:lnTo>
                  <a:cubicBezTo>
                    <a:pt x="3067" y="13603"/>
                    <a:pt x="0" y="16670"/>
                    <a:pt x="0" y="20421"/>
                  </a:cubicBezTo>
                  <a:cubicBezTo>
                    <a:pt x="0" y="24172"/>
                    <a:pt x="3067" y="27206"/>
                    <a:pt x="6818" y="27206"/>
                  </a:cubicBezTo>
                  <a:lnTo>
                    <a:pt x="13635" y="27206"/>
                  </a:lnTo>
                  <a:lnTo>
                    <a:pt x="13635" y="34024"/>
                  </a:lnTo>
                  <a:cubicBezTo>
                    <a:pt x="13635" y="37775"/>
                    <a:pt x="16669" y="40841"/>
                    <a:pt x="20453" y="40841"/>
                  </a:cubicBezTo>
                  <a:cubicBezTo>
                    <a:pt x="24204" y="40841"/>
                    <a:pt x="27238" y="37775"/>
                    <a:pt x="27238" y="34024"/>
                  </a:cubicBezTo>
                  <a:lnTo>
                    <a:pt x="27238" y="27206"/>
                  </a:lnTo>
                  <a:lnTo>
                    <a:pt x="34056" y="27206"/>
                  </a:lnTo>
                  <a:cubicBezTo>
                    <a:pt x="37807" y="27206"/>
                    <a:pt x="40873" y="24172"/>
                    <a:pt x="40873" y="20421"/>
                  </a:cubicBezTo>
                  <a:cubicBezTo>
                    <a:pt x="40873" y="16670"/>
                    <a:pt x="37807" y="13603"/>
                    <a:pt x="34056" y="13603"/>
                  </a:cubicBezTo>
                  <a:lnTo>
                    <a:pt x="27238" y="13603"/>
                  </a:lnTo>
                  <a:lnTo>
                    <a:pt x="27238" y="6786"/>
                  </a:lnTo>
                  <a:cubicBezTo>
                    <a:pt x="27238" y="3035"/>
                    <a:pt x="24204" y="1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4481150" y="3415275"/>
              <a:ext cx="340075" cy="340100"/>
            </a:xfrm>
            <a:custGeom>
              <a:rect b="b" l="l" r="r" t="t"/>
              <a:pathLst>
                <a:path extrusionOk="0" h="13604" w="13603">
                  <a:moveTo>
                    <a:pt x="6785" y="1"/>
                  </a:moveTo>
                  <a:cubicBezTo>
                    <a:pt x="3034" y="1"/>
                    <a:pt x="0" y="3035"/>
                    <a:pt x="0" y="6786"/>
                  </a:cubicBezTo>
                  <a:cubicBezTo>
                    <a:pt x="0" y="10570"/>
                    <a:pt x="3034" y="13603"/>
                    <a:pt x="6785" y="13603"/>
                  </a:cubicBezTo>
                  <a:cubicBezTo>
                    <a:pt x="10569" y="13603"/>
                    <a:pt x="13603" y="10570"/>
                    <a:pt x="13603" y="6786"/>
                  </a:cubicBezTo>
                  <a:cubicBezTo>
                    <a:pt x="13603" y="3035"/>
                    <a:pt x="10569" y="1"/>
                    <a:pt x="6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4481150" y="4095400"/>
              <a:ext cx="340075" cy="340925"/>
            </a:xfrm>
            <a:custGeom>
              <a:rect b="b" l="l" r="r" t="t"/>
              <a:pathLst>
                <a:path extrusionOk="0" h="13637" w="13603">
                  <a:moveTo>
                    <a:pt x="6785" y="1"/>
                  </a:moveTo>
                  <a:cubicBezTo>
                    <a:pt x="3034" y="1"/>
                    <a:pt x="0" y="3067"/>
                    <a:pt x="0" y="6819"/>
                  </a:cubicBezTo>
                  <a:cubicBezTo>
                    <a:pt x="0" y="10570"/>
                    <a:pt x="3034" y="13636"/>
                    <a:pt x="6785" y="13636"/>
                  </a:cubicBezTo>
                  <a:cubicBezTo>
                    <a:pt x="10569" y="13636"/>
                    <a:pt x="13603" y="10570"/>
                    <a:pt x="13603" y="6819"/>
                  </a:cubicBezTo>
                  <a:cubicBezTo>
                    <a:pt x="13603" y="3067"/>
                    <a:pt x="10569" y="1"/>
                    <a:pt x="6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4821200" y="375535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6818" y="0"/>
                  </a:moveTo>
                  <a:cubicBezTo>
                    <a:pt x="3067" y="0"/>
                    <a:pt x="1" y="3034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69" y="13603"/>
                    <a:pt x="13636" y="10569"/>
                    <a:pt x="13636" y="6818"/>
                  </a:cubicBezTo>
                  <a:cubicBezTo>
                    <a:pt x="13636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4140275" y="375535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cubicBezTo>
                    <a:pt x="0" y="10569"/>
                    <a:pt x="3066" y="13603"/>
                    <a:pt x="6818" y="13603"/>
                  </a:cubicBezTo>
                  <a:cubicBezTo>
                    <a:pt x="10569" y="13603"/>
                    <a:pt x="13635" y="10569"/>
                    <a:pt x="13635" y="6818"/>
                  </a:cubicBezTo>
                  <a:cubicBezTo>
                    <a:pt x="13635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460150" y="4436300"/>
              <a:ext cx="680150" cy="340075"/>
            </a:xfrm>
            <a:custGeom>
              <a:rect b="b" l="l" r="r" t="t"/>
              <a:pathLst>
                <a:path extrusionOk="0" h="13603" w="27206">
                  <a:moveTo>
                    <a:pt x="6785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785" y="13603"/>
                  </a:cubicBezTo>
                  <a:lnTo>
                    <a:pt x="20420" y="13603"/>
                  </a:lnTo>
                  <a:cubicBezTo>
                    <a:pt x="24171" y="13603"/>
                    <a:pt x="27205" y="10569"/>
                    <a:pt x="27205" y="6818"/>
                  </a:cubicBezTo>
                  <a:cubicBezTo>
                    <a:pt x="27205" y="3034"/>
                    <a:pt x="24171" y="0"/>
                    <a:pt x="204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3800200" y="4436300"/>
              <a:ext cx="340100" cy="340075"/>
            </a:xfrm>
            <a:custGeom>
              <a:rect b="b" l="l" r="r" t="t"/>
              <a:pathLst>
                <a:path extrusionOk="0" h="13603" w="13604">
                  <a:moveTo>
                    <a:pt x="1" y="0"/>
                  </a:moveTo>
                  <a:lnTo>
                    <a:pt x="1" y="13603"/>
                  </a:lnTo>
                  <a:lnTo>
                    <a:pt x="6818" y="13603"/>
                  </a:ln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3800200" y="919050"/>
              <a:ext cx="1361900" cy="2155375"/>
            </a:xfrm>
            <a:custGeom>
              <a:rect b="b" l="l" r="r" t="t"/>
              <a:pathLst>
                <a:path extrusionOk="0" h="86215" w="54476">
                  <a:moveTo>
                    <a:pt x="1" y="1"/>
                  </a:moveTo>
                  <a:lnTo>
                    <a:pt x="1" y="86215"/>
                  </a:lnTo>
                  <a:lnTo>
                    <a:pt x="47658" y="86215"/>
                  </a:lnTo>
                  <a:cubicBezTo>
                    <a:pt x="51409" y="86215"/>
                    <a:pt x="54476" y="83181"/>
                    <a:pt x="54476" y="79430"/>
                  </a:cubicBezTo>
                  <a:lnTo>
                    <a:pt x="54476" y="6786"/>
                  </a:lnTo>
                  <a:cubicBezTo>
                    <a:pt x="54476" y="3034"/>
                    <a:pt x="51409" y="1"/>
                    <a:pt x="47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